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3" r:id="rId5"/>
    <p:sldId id="264" r:id="rId6"/>
    <p:sldId id="265" r:id="rId7"/>
    <p:sldId id="258" r:id="rId8"/>
    <p:sldId id="266" r:id="rId9"/>
    <p:sldId id="268" r:id="rId10"/>
    <p:sldId id="269" r:id="rId11"/>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FD5F"/>
    <a:srgbClr val="46F51D"/>
    <a:srgbClr val="55D80C"/>
    <a:srgbClr val="EDED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7" d="100"/>
          <a:sy n="77" d="100"/>
        </p:scale>
        <p:origin x="78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1D2185-3335-4DC7-B614-1EFFF861EAE9}"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576139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1D2185-3335-4DC7-B614-1EFFF861EAE9}"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3286720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1D2185-3335-4DC7-B614-1EFFF861EAE9}"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3654004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1D2185-3335-4DC7-B614-1EFFF861EAE9}"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2021892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1D2185-3335-4DC7-B614-1EFFF861EAE9}"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3488984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1D2185-3335-4DC7-B614-1EFFF861EAE9}"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3948171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1D2185-3335-4DC7-B614-1EFFF861EAE9}" type="datetimeFigureOut">
              <a:rPr lang="en-GB" smtClean="0"/>
              <a:t>28/10/2025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3620740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1D2185-3335-4DC7-B614-1EFFF861EAE9}" type="datetimeFigureOut">
              <a:rPr lang="en-GB" smtClean="0"/>
              <a:t>28/10/2025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3256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1D2185-3335-4DC7-B614-1EFFF861EAE9}" type="datetimeFigureOut">
              <a:rPr lang="en-GB" smtClean="0"/>
              <a:t>28/10/2025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2025673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1D2185-3335-4DC7-B614-1EFFF861EAE9}"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18645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1D2185-3335-4DC7-B614-1EFFF861EAE9}"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DD00AB-ADE1-484E-A9D3-C9E095E451A8}" type="slidenum">
              <a:rPr lang="en-GB" smtClean="0"/>
              <a:t>‹#›</a:t>
            </a:fld>
            <a:endParaRPr lang="en-GB"/>
          </a:p>
        </p:txBody>
      </p:sp>
    </p:spTree>
    <p:extLst>
      <p:ext uri="{BB962C8B-B14F-4D97-AF65-F5344CB8AC3E}">
        <p14:creationId xmlns:p14="http://schemas.microsoft.com/office/powerpoint/2010/main" val="1113816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78576">
              <a:srgbClr val="46F51D"/>
            </a:gs>
            <a:gs pos="28563">
              <a:srgbClr val="46F51D"/>
            </a:gs>
            <a:gs pos="12336">
              <a:srgbClr val="55D80C"/>
            </a:gs>
            <a:gs pos="0">
              <a:srgbClr val="B9FD5F"/>
            </a:gs>
            <a:gs pos="48000">
              <a:schemeClr val="accent6">
                <a:lumMod val="97000"/>
                <a:lumOff val="3000"/>
              </a:schemeClr>
            </a:gs>
            <a:gs pos="100000">
              <a:srgbClr val="B9FD5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1D2185-3335-4DC7-B614-1EFFF861EAE9}" type="datetimeFigureOut">
              <a:rPr lang="en-GB" smtClean="0"/>
              <a:t>28/10/2025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D00AB-ADE1-484E-A9D3-C9E095E451A8}" type="slidenum">
              <a:rPr lang="en-GB" smtClean="0"/>
              <a:t>‹#›</a:t>
            </a:fld>
            <a:endParaRPr lang="en-GB"/>
          </a:p>
        </p:txBody>
      </p:sp>
    </p:spTree>
    <p:extLst>
      <p:ext uri="{BB962C8B-B14F-4D97-AF65-F5344CB8AC3E}">
        <p14:creationId xmlns:p14="http://schemas.microsoft.com/office/powerpoint/2010/main" val="12567263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www.gov.uk/schools-admission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D3E777-466B-4EEC-A31A-6D265A5720BC}"/>
              </a:ext>
            </a:extLst>
          </p:cNvPr>
          <p:cNvSpPr txBox="1"/>
          <p:nvPr/>
        </p:nvSpPr>
        <p:spPr>
          <a:xfrm>
            <a:off x="312891" y="2170176"/>
            <a:ext cx="2929468" cy="1200329"/>
          </a:xfrm>
          <a:prstGeom prst="rect">
            <a:avLst/>
          </a:prstGeom>
          <a:noFill/>
        </p:spPr>
        <p:txBody>
          <a:bodyPr wrap="square" rtlCol="0">
            <a:spAutoFit/>
          </a:bodyPr>
          <a:lstStyle/>
          <a:p>
            <a:r>
              <a:rPr lang="en-GB" sz="1200" b="1" dirty="0" err="1"/>
              <a:t>Foreward</a:t>
            </a:r>
            <a:r>
              <a:rPr lang="en-GB" sz="1200" b="1" dirty="0"/>
              <a:t>: Miss </a:t>
            </a:r>
            <a:r>
              <a:rPr lang="en-GB" sz="1200" b="1" dirty="0" err="1"/>
              <a:t>Roffe</a:t>
            </a:r>
            <a:r>
              <a:rPr lang="en-GB" sz="1200" b="1" dirty="0"/>
              <a:t>, Headteacher, says:</a:t>
            </a:r>
          </a:p>
          <a:p>
            <a:r>
              <a:rPr lang="en-GB" sz="1200" dirty="0"/>
              <a:t>I am pleased to welcome you to our happy, caring, fun-packed primary school.  At North Park we aim to create a love of learning that lasts way beyond school years and we hope to instil confidence for life!</a:t>
            </a:r>
            <a:endParaRPr lang="en-GB" sz="1050" dirty="0"/>
          </a:p>
        </p:txBody>
      </p:sp>
      <p:sp>
        <p:nvSpPr>
          <p:cNvPr id="3" name="TextBox 2">
            <a:extLst>
              <a:ext uri="{FF2B5EF4-FFF2-40B4-BE49-F238E27FC236}">
                <a16:creationId xmlns:a16="http://schemas.microsoft.com/office/drawing/2014/main" id="{926149C9-A544-4838-9104-B758818C6031}"/>
              </a:ext>
            </a:extLst>
          </p:cNvPr>
          <p:cNvSpPr txBox="1"/>
          <p:nvPr/>
        </p:nvSpPr>
        <p:spPr>
          <a:xfrm>
            <a:off x="324469" y="3979939"/>
            <a:ext cx="2929468" cy="2123658"/>
          </a:xfrm>
          <a:prstGeom prst="rect">
            <a:avLst/>
          </a:prstGeom>
          <a:noFill/>
        </p:spPr>
        <p:txBody>
          <a:bodyPr wrap="square" rtlCol="0">
            <a:spAutoFit/>
          </a:bodyPr>
          <a:lstStyle/>
          <a:p>
            <a:r>
              <a:rPr lang="en-GB" sz="1200" b="1" dirty="0"/>
              <a:t>A school with a huge heart: </a:t>
            </a:r>
          </a:p>
          <a:p>
            <a:r>
              <a:rPr lang="en-GB" sz="1200" dirty="0"/>
              <a:t>North Park Primary is an inclusive school with a big heart.  The fantastic thing about our school is that our staff know every child so well.  This means that we can adapt our teaching skilfully to meet the needs of all learners.  </a:t>
            </a:r>
          </a:p>
          <a:p>
            <a:r>
              <a:rPr lang="en-GB" sz="1200" dirty="0"/>
              <a:t>The strong relationships in school are what make North Park so incredibly special and the high levels of trust ensure standards of behaviour are something we are proud of.</a:t>
            </a:r>
          </a:p>
        </p:txBody>
      </p:sp>
      <p:sp>
        <p:nvSpPr>
          <p:cNvPr id="4" name="TextBox 3">
            <a:extLst>
              <a:ext uri="{FF2B5EF4-FFF2-40B4-BE49-F238E27FC236}">
                <a16:creationId xmlns:a16="http://schemas.microsoft.com/office/drawing/2014/main" id="{F8EF5704-B73B-4C34-8ED4-5CE141925D32}"/>
              </a:ext>
            </a:extLst>
          </p:cNvPr>
          <p:cNvSpPr txBox="1"/>
          <p:nvPr/>
        </p:nvSpPr>
        <p:spPr>
          <a:xfrm>
            <a:off x="3509811" y="4164605"/>
            <a:ext cx="3153832" cy="1754326"/>
          </a:xfrm>
          <a:prstGeom prst="rect">
            <a:avLst/>
          </a:prstGeom>
          <a:noFill/>
        </p:spPr>
        <p:txBody>
          <a:bodyPr wrap="square" rtlCol="0">
            <a:spAutoFit/>
          </a:bodyPr>
          <a:lstStyle/>
          <a:p>
            <a:r>
              <a:rPr lang="en-GB" sz="1200" b="1" dirty="0"/>
              <a:t>We dream big at North Park:</a:t>
            </a:r>
          </a:p>
          <a:p>
            <a:r>
              <a:rPr lang="en-GB" sz="1200" dirty="0"/>
              <a:t>We want every student to become a responsible, caring citizen who has the knowledge and skills they need to achieve their dreams.   We widen children’s horizons by giving them plenty of opportunity to look at different careers and try new experiences.  We structure our curriculum to be enriched, ambitious and inclusive.</a:t>
            </a:r>
          </a:p>
        </p:txBody>
      </p:sp>
      <p:sp>
        <p:nvSpPr>
          <p:cNvPr id="5" name="TextBox 4">
            <a:extLst>
              <a:ext uri="{FF2B5EF4-FFF2-40B4-BE49-F238E27FC236}">
                <a16:creationId xmlns:a16="http://schemas.microsoft.com/office/drawing/2014/main" id="{929F590A-8E61-47FE-BD9E-7B49A4E59ED2}"/>
              </a:ext>
            </a:extLst>
          </p:cNvPr>
          <p:cNvSpPr txBox="1"/>
          <p:nvPr/>
        </p:nvSpPr>
        <p:spPr>
          <a:xfrm>
            <a:off x="3575863" y="896863"/>
            <a:ext cx="2929468" cy="1200329"/>
          </a:xfrm>
          <a:prstGeom prst="rect">
            <a:avLst/>
          </a:prstGeom>
          <a:noFill/>
        </p:spPr>
        <p:txBody>
          <a:bodyPr wrap="square" rtlCol="0">
            <a:spAutoFit/>
          </a:bodyPr>
          <a:lstStyle/>
          <a:p>
            <a:r>
              <a:rPr lang="en-GB" sz="1200" b="1" dirty="0"/>
              <a:t>A safe, nurturing environment:</a:t>
            </a:r>
          </a:p>
          <a:p>
            <a:r>
              <a:rPr lang="en-GB" sz="1200" dirty="0"/>
              <a:t>North Park Primary has a strong culture of keeping children safe and putting them at the heart of the school community.  The personal development and welfare of all children are of paramount importance.</a:t>
            </a:r>
          </a:p>
        </p:txBody>
      </p:sp>
      <p:sp>
        <p:nvSpPr>
          <p:cNvPr id="7" name="TextBox 6">
            <a:extLst>
              <a:ext uri="{FF2B5EF4-FFF2-40B4-BE49-F238E27FC236}">
                <a16:creationId xmlns:a16="http://schemas.microsoft.com/office/drawing/2014/main" id="{03A24AB8-59AE-4FB5-81BC-FD012D68BFBE}"/>
              </a:ext>
            </a:extLst>
          </p:cNvPr>
          <p:cNvSpPr txBox="1"/>
          <p:nvPr/>
        </p:nvSpPr>
        <p:spPr>
          <a:xfrm>
            <a:off x="6838835" y="1548199"/>
            <a:ext cx="2929468" cy="1938992"/>
          </a:xfrm>
          <a:prstGeom prst="rect">
            <a:avLst/>
          </a:prstGeom>
          <a:noFill/>
        </p:spPr>
        <p:txBody>
          <a:bodyPr wrap="square" rtlCol="0">
            <a:spAutoFit/>
          </a:bodyPr>
          <a:lstStyle/>
          <a:p>
            <a:r>
              <a:rPr lang="en-GB" sz="1200" b="1" dirty="0"/>
              <a:t>A dedicated team where children are at the centre of everything we do:</a:t>
            </a:r>
          </a:p>
          <a:p>
            <a:r>
              <a:rPr lang="en-GB" sz="1200" dirty="0"/>
              <a:t>Our skilled team are committed to creating a secure and happy atmosphere where children excel.  They go the extra mile every day to ensure the safety and excellent care of all pupils.  The children at North Park know how much their teachers care and they are confident, happy learners as a result.  </a:t>
            </a:r>
          </a:p>
        </p:txBody>
      </p:sp>
      <p:sp>
        <p:nvSpPr>
          <p:cNvPr id="8" name="TextBox 7">
            <a:extLst>
              <a:ext uri="{FF2B5EF4-FFF2-40B4-BE49-F238E27FC236}">
                <a16:creationId xmlns:a16="http://schemas.microsoft.com/office/drawing/2014/main" id="{84435215-9CE0-4561-AE5B-16B1EB3F6C5F}"/>
              </a:ext>
            </a:extLst>
          </p:cNvPr>
          <p:cNvSpPr txBox="1"/>
          <p:nvPr/>
        </p:nvSpPr>
        <p:spPr>
          <a:xfrm>
            <a:off x="6919517" y="4372354"/>
            <a:ext cx="2929468" cy="1569660"/>
          </a:xfrm>
          <a:prstGeom prst="rect">
            <a:avLst/>
          </a:prstGeom>
          <a:noFill/>
        </p:spPr>
        <p:txBody>
          <a:bodyPr wrap="square" rtlCol="0">
            <a:spAutoFit/>
          </a:bodyPr>
          <a:lstStyle/>
          <a:p>
            <a:r>
              <a:rPr lang="en-GB" sz="1200" b="1" dirty="0"/>
              <a:t>Get in touch:</a:t>
            </a:r>
          </a:p>
          <a:p>
            <a:r>
              <a:rPr lang="en-GB" sz="1200" dirty="0"/>
              <a:t>We hope this prospectus gives you the information you need but this is just a taste of North Park Primary.  The best way to get a real flavour of the school is to come and see us in action. Please get in touch with the school office if you would like to arrange a visit to our school.</a:t>
            </a:r>
          </a:p>
        </p:txBody>
      </p:sp>
      <p:sp>
        <p:nvSpPr>
          <p:cNvPr id="9" name="TextBox 8">
            <a:extLst>
              <a:ext uri="{FF2B5EF4-FFF2-40B4-BE49-F238E27FC236}">
                <a16:creationId xmlns:a16="http://schemas.microsoft.com/office/drawing/2014/main" id="{2AEE6311-39A1-48C6-ABAB-ED2E9519EA28}"/>
              </a:ext>
            </a:extLst>
          </p:cNvPr>
          <p:cNvSpPr txBox="1"/>
          <p:nvPr/>
        </p:nvSpPr>
        <p:spPr>
          <a:xfrm>
            <a:off x="223244" y="188977"/>
            <a:ext cx="8535274" cy="707886"/>
          </a:xfrm>
          <a:prstGeom prst="rect">
            <a:avLst/>
          </a:prstGeom>
          <a:noFill/>
        </p:spPr>
        <p:txBody>
          <a:bodyPr wrap="square" rtlCol="0">
            <a:spAutoFit/>
          </a:bodyPr>
          <a:lstStyle/>
          <a:p>
            <a:pPr algn="ctr"/>
            <a:r>
              <a:rPr lang="en-US" sz="4000" b="1" dirty="0"/>
              <a:t>Welcome to North Park Primary School</a:t>
            </a:r>
            <a:endParaRPr lang="en-GB" sz="4000" b="1" dirty="0"/>
          </a:p>
        </p:txBody>
      </p:sp>
    </p:spTree>
    <p:extLst>
      <p:ext uri="{BB962C8B-B14F-4D97-AF65-F5344CB8AC3E}">
        <p14:creationId xmlns:p14="http://schemas.microsoft.com/office/powerpoint/2010/main" val="1322413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B6C03D-6EB2-4A2D-A811-8B32D6BD8361}"/>
              </a:ext>
            </a:extLst>
          </p:cNvPr>
          <p:cNvSpPr txBox="1"/>
          <p:nvPr/>
        </p:nvSpPr>
        <p:spPr>
          <a:xfrm>
            <a:off x="78900" y="1229442"/>
            <a:ext cx="4618606" cy="830997"/>
          </a:xfrm>
          <a:prstGeom prst="rect">
            <a:avLst/>
          </a:prstGeom>
          <a:noFill/>
        </p:spPr>
        <p:txBody>
          <a:bodyPr wrap="square" rtlCol="0">
            <a:spAutoFit/>
          </a:bodyPr>
          <a:lstStyle/>
          <a:p>
            <a:r>
              <a:rPr lang="en-GB" sz="2400" b="1" dirty="0"/>
              <a:t>North Park Primary School’s vision:</a:t>
            </a:r>
          </a:p>
          <a:p>
            <a:r>
              <a:rPr lang="en-GB" sz="1200" dirty="0"/>
              <a:t>It is our vision to create a safe, happy learning environment where every child can be the very best version of themselves. </a:t>
            </a:r>
          </a:p>
        </p:txBody>
      </p:sp>
      <p:sp>
        <p:nvSpPr>
          <p:cNvPr id="4" name="TextBox 3">
            <a:extLst>
              <a:ext uri="{FF2B5EF4-FFF2-40B4-BE49-F238E27FC236}">
                <a16:creationId xmlns:a16="http://schemas.microsoft.com/office/drawing/2014/main" id="{16EED734-33C7-4ADC-8E9E-3EA941F3BA39}"/>
              </a:ext>
            </a:extLst>
          </p:cNvPr>
          <p:cNvSpPr txBox="1"/>
          <p:nvPr/>
        </p:nvSpPr>
        <p:spPr>
          <a:xfrm>
            <a:off x="5744594" y="3824552"/>
            <a:ext cx="3671970" cy="2339102"/>
          </a:xfrm>
          <a:prstGeom prst="rect">
            <a:avLst/>
          </a:prstGeom>
          <a:noFill/>
        </p:spPr>
        <p:txBody>
          <a:bodyPr wrap="square" rtlCol="0">
            <a:spAutoFit/>
          </a:bodyPr>
          <a:lstStyle/>
          <a:p>
            <a:pPr lvl="1"/>
            <a:r>
              <a:rPr lang="en-US" sz="2400" b="1" dirty="0"/>
              <a:t>We aim for children to achieve their best by:</a:t>
            </a:r>
            <a:endParaRPr lang="en-GB" sz="2400" b="1" dirty="0"/>
          </a:p>
          <a:p>
            <a:pPr marL="628650" lvl="1" indent="-171450">
              <a:buFont typeface="Arial" panose="020B0604020202020204" pitchFamily="34" charset="0"/>
              <a:buChar char="•"/>
            </a:pPr>
            <a:r>
              <a:rPr lang="en-US" sz="1400" dirty="0"/>
              <a:t>Encouraging a love for learning</a:t>
            </a:r>
            <a:endParaRPr lang="en-GB" sz="1100" dirty="0"/>
          </a:p>
          <a:p>
            <a:pPr marL="628650" lvl="1" indent="-171450">
              <a:buFont typeface="Arial" panose="020B0604020202020204" pitchFamily="34" charset="0"/>
              <a:buChar char="•"/>
            </a:pPr>
            <a:r>
              <a:rPr lang="en-US" sz="1400" dirty="0"/>
              <a:t>Ensuring every child finds their element whether it be in the arts, sport or academic area.</a:t>
            </a:r>
            <a:endParaRPr lang="en-GB" sz="1100" dirty="0"/>
          </a:p>
          <a:p>
            <a:pPr marL="628650" lvl="1" indent="-171450">
              <a:buFont typeface="Arial" panose="020B0604020202020204" pitchFamily="34" charset="0"/>
              <a:buChar char="•"/>
            </a:pPr>
            <a:r>
              <a:rPr lang="en-US" sz="1400" dirty="0"/>
              <a:t>Helping children grow in confidence</a:t>
            </a:r>
            <a:endParaRPr lang="en-GB" sz="1100" dirty="0"/>
          </a:p>
          <a:p>
            <a:pPr marL="628650" lvl="1" indent="-171450">
              <a:buFont typeface="Arial" panose="020B0604020202020204" pitchFamily="34" charset="0"/>
              <a:buChar char="•"/>
            </a:pPr>
            <a:r>
              <a:rPr lang="en-US" sz="1400" dirty="0"/>
              <a:t>Promoting a sense of community</a:t>
            </a:r>
            <a:endParaRPr lang="en-GB" sz="1100" dirty="0"/>
          </a:p>
          <a:p>
            <a:pPr marL="628650" lvl="1" indent="-171450">
              <a:buFont typeface="Arial" panose="020B0604020202020204" pitchFamily="34" charset="0"/>
              <a:buChar char="•"/>
            </a:pPr>
            <a:r>
              <a:rPr lang="en-US" sz="1400" dirty="0"/>
              <a:t>Developing respect for others</a:t>
            </a:r>
            <a:endParaRPr lang="en-GB" sz="1400" dirty="0"/>
          </a:p>
        </p:txBody>
      </p:sp>
      <p:sp>
        <p:nvSpPr>
          <p:cNvPr id="6" name="TextBox 5">
            <a:extLst>
              <a:ext uri="{FF2B5EF4-FFF2-40B4-BE49-F238E27FC236}">
                <a16:creationId xmlns:a16="http://schemas.microsoft.com/office/drawing/2014/main" id="{3F0734B9-AC8C-4554-BE96-7B14385B5C03}"/>
              </a:ext>
            </a:extLst>
          </p:cNvPr>
          <p:cNvSpPr txBox="1"/>
          <p:nvPr/>
        </p:nvSpPr>
        <p:spPr>
          <a:xfrm>
            <a:off x="0" y="2428876"/>
            <a:ext cx="4020318" cy="3816429"/>
          </a:xfrm>
          <a:prstGeom prst="rect">
            <a:avLst/>
          </a:prstGeom>
          <a:noFill/>
        </p:spPr>
        <p:txBody>
          <a:bodyPr wrap="square" rtlCol="0">
            <a:spAutoFit/>
          </a:bodyPr>
          <a:lstStyle/>
          <a:p>
            <a:r>
              <a:rPr lang="en-GB" sz="2400" b="1" dirty="0"/>
              <a:t>North Park aims</a:t>
            </a:r>
          </a:p>
          <a:p>
            <a:r>
              <a:rPr lang="en-GB" sz="1400" b="1" dirty="0"/>
              <a:t>Our school, Your Children, Their Future </a:t>
            </a:r>
          </a:p>
          <a:p>
            <a:r>
              <a:rPr lang="en-GB" sz="1200" dirty="0"/>
              <a:t>At North Park, we work as a team to make a positive difference in the lives of all our children and families. </a:t>
            </a:r>
          </a:p>
          <a:p>
            <a:endParaRPr lang="en-GB" sz="1200" dirty="0"/>
          </a:p>
          <a:p>
            <a:r>
              <a:rPr lang="en-GB" sz="1200" b="1" dirty="0"/>
              <a:t>We aim to</a:t>
            </a:r>
            <a:r>
              <a:rPr lang="en-GB" sz="1200" dirty="0"/>
              <a:t>:</a:t>
            </a:r>
          </a:p>
          <a:p>
            <a:pPr marL="171450" indent="-171450">
              <a:buFont typeface="Arial" panose="020B0604020202020204" pitchFamily="34" charset="0"/>
              <a:buChar char="•"/>
            </a:pPr>
            <a:r>
              <a:rPr lang="en-GB" sz="1200" dirty="0"/>
              <a:t>Ensure everyone feels valued and respected.</a:t>
            </a:r>
          </a:p>
          <a:p>
            <a:pPr marL="171450" indent="-171450">
              <a:buFont typeface="Arial" panose="020B0604020202020204" pitchFamily="34" charset="0"/>
              <a:buChar char="•"/>
            </a:pPr>
            <a:r>
              <a:rPr lang="en-GB" sz="1200" dirty="0"/>
              <a:t>Create a space where all stakeholders are  open and honest with a relationship based on mutual trust.</a:t>
            </a:r>
          </a:p>
          <a:p>
            <a:pPr marL="171450" indent="-171450">
              <a:buFont typeface="Arial" panose="020B0604020202020204" pitchFamily="34" charset="0"/>
              <a:buChar char="•"/>
            </a:pPr>
            <a:r>
              <a:rPr lang="en-GB" sz="1200" dirty="0"/>
              <a:t>Foster a positive attitude and enthusiasm for learning. </a:t>
            </a:r>
          </a:p>
          <a:p>
            <a:pPr marL="171450" indent="-171450">
              <a:buFont typeface="Arial" panose="020B0604020202020204" pitchFamily="34" charset="0"/>
              <a:buChar char="•"/>
            </a:pPr>
            <a:r>
              <a:rPr lang="en-GB" sz="1200" dirty="0"/>
              <a:t>Provide a caring and nurturing education with children at the heart of all decisions</a:t>
            </a:r>
          </a:p>
          <a:p>
            <a:pPr marL="171450" indent="-171450">
              <a:buFont typeface="Arial" panose="020B0604020202020204" pitchFamily="34" charset="0"/>
              <a:buChar char="•"/>
            </a:pPr>
            <a:r>
              <a:rPr lang="en-GB" sz="1200" dirty="0"/>
              <a:t>Improve and develop the lives of our children to fulfil their potential in every way. </a:t>
            </a:r>
          </a:p>
          <a:p>
            <a:pPr marL="171450" indent="-171450">
              <a:buFont typeface="Arial" panose="020B0604020202020204" pitchFamily="34" charset="0"/>
              <a:buChar char="•"/>
            </a:pPr>
            <a:r>
              <a:rPr lang="en-GB" sz="1200" dirty="0"/>
              <a:t>Deliver inspiring teaching through a broad and balanced curriculum to enable our children to achieve excellence.</a:t>
            </a:r>
          </a:p>
          <a:p>
            <a:pPr marL="171450" indent="-171450">
              <a:buFont typeface="Arial" panose="020B0604020202020204" pitchFamily="34" charset="0"/>
              <a:buChar char="•"/>
            </a:pPr>
            <a:r>
              <a:rPr lang="en-GB" sz="1200" dirty="0"/>
              <a:t>Develop empowered and confident children so they become independent thinkers, good communicators and lifelong learners. </a:t>
            </a:r>
          </a:p>
        </p:txBody>
      </p:sp>
      <p:sp>
        <p:nvSpPr>
          <p:cNvPr id="7" name="TextBox 6">
            <a:extLst>
              <a:ext uri="{FF2B5EF4-FFF2-40B4-BE49-F238E27FC236}">
                <a16:creationId xmlns:a16="http://schemas.microsoft.com/office/drawing/2014/main" id="{B4E6F64B-0D90-49BD-90C7-44A2AB214E79}"/>
              </a:ext>
            </a:extLst>
          </p:cNvPr>
          <p:cNvSpPr txBox="1"/>
          <p:nvPr/>
        </p:nvSpPr>
        <p:spPr>
          <a:xfrm>
            <a:off x="6433404" y="1274714"/>
            <a:ext cx="4020317" cy="1754326"/>
          </a:xfrm>
          <a:prstGeom prst="rect">
            <a:avLst/>
          </a:prstGeom>
          <a:noFill/>
        </p:spPr>
        <p:txBody>
          <a:bodyPr wrap="square" rtlCol="0">
            <a:spAutoFit/>
          </a:bodyPr>
          <a:lstStyle/>
          <a:p>
            <a:pPr lvl="1"/>
            <a:r>
              <a:rPr lang="en-US" sz="2400" b="1" dirty="0"/>
              <a:t>Pupil voice is highly valued at North Park:</a:t>
            </a:r>
          </a:p>
          <a:p>
            <a:pPr lvl="1"/>
            <a:r>
              <a:rPr lang="en-US" sz="1200" dirty="0"/>
              <a:t>Our children are:</a:t>
            </a:r>
          </a:p>
          <a:p>
            <a:pPr marL="628650" lvl="1" indent="-171450">
              <a:buFont typeface="Arial" panose="020B0604020202020204" pitchFamily="34" charset="0"/>
              <a:buChar char="•"/>
            </a:pPr>
            <a:r>
              <a:rPr lang="en-US" sz="1200" dirty="0"/>
              <a:t>Become good communicators</a:t>
            </a:r>
          </a:p>
          <a:p>
            <a:pPr marL="628650" lvl="1" indent="-171450">
              <a:buFont typeface="Arial" panose="020B0604020202020204" pitchFamily="34" charset="0"/>
              <a:buChar char="•"/>
            </a:pPr>
            <a:r>
              <a:rPr lang="en-US" sz="1200" dirty="0"/>
              <a:t>Develop as independent learners</a:t>
            </a:r>
          </a:p>
          <a:p>
            <a:pPr marL="628650" lvl="1" indent="-171450">
              <a:buFont typeface="Arial" panose="020B0604020202020204" pitchFamily="34" charset="0"/>
              <a:buChar char="•"/>
            </a:pPr>
            <a:r>
              <a:rPr lang="en-US" sz="1200" dirty="0"/>
              <a:t>Have the confidence to take risks</a:t>
            </a:r>
          </a:p>
          <a:p>
            <a:pPr marL="628650" lvl="1" indent="-171450">
              <a:buFont typeface="Arial" panose="020B0604020202020204" pitchFamily="34" charset="0"/>
              <a:buChar char="•"/>
            </a:pPr>
            <a:r>
              <a:rPr lang="en-US" sz="1200" dirty="0"/>
              <a:t>Are respectful to others</a:t>
            </a:r>
            <a:endParaRPr lang="en-GB" sz="1000" dirty="0"/>
          </a:p>
        </p:txBody>
      </p:sp>
      <p:sp>
        <p:nvSpPr>
          <p:cNvPr id="8" name="TextBox 7">
            <a:extLst>
              <a:ext uri="{FF2B5EF4-FFF2-40B4-BE49-F238E27FC236}">
                <a16:creationId xmlns:a16="http://schemas.microsoft.com/office/drawing/2014/main" id="{89F9372E-4E8C-4855-8885-C738314433A0}"/>
              </a:ext>
            </a:extLst>
          </p:cNvPr>
          <p:cNvSpPr txBox="1"/>
          <p:nvPr/>
        </p:nvSpPr>
        <p:spPr>
          <a:xfrm>
            <a:off x="223244" y="153119"/>
            <a:ext cx="8535274" cy="707886"/>
          </a:xfrm>
          <a:prstGeom prst="rect">
            <a:avLst/>
          </a:prstGeom>
          <a:noFill/>
        </p:spPr>
        <p:txBody>
          <a:bodyPr wrap="square" rtlCol="0">
            <a:spAutoFit/>
          </a:bodyPr>
          <a:lstStyle/>
          <a:p>
            <a:pPr algn="ctr"/>
            <a:r>
              <a:rPr lang="en-US" sz="4000" b="1" dirty="0"/>
              <a:t>Our aims, ethos and values</a:t>
            </a:r>
            <a:endParaRPr lang="en-GB" sz="4000" b="1" dirty="0"/>
          </a:p>
        </p:txBody>
      </p:sp>
    </p:spTree>
    <p:extLst>
      <p:ext uri="{BB962C8B-B14F-4D97-AF65-F5344CB8AC3E}">
        <p14:creationId xmlns:p14="http://schemas.microsoft.com/office/powerpoint/2010/main" val="1854145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C612C5-C471-4A70-A508-475517AAA1DE}"/>
              </a:ext>
            </a:extLst>
          </p:cNvPr>
          <p:cNvSpPr txBox="1">
            <a:spLocks noGrp="1"/>
          </p:cNvSpPr>
          <p:nvPr>
            <p:ph type="title"/>
          </p:nvPr>
        </p:nvSpPr>
        <p:spPr>
          <a:xfrm>
            <a:off x="681037" y="292365"/>
            <a:ext cx="8543925" cy="646331"/>
          </a:xfrm>
          <a:prstGeom prst="rect">
            <a:avLst/>
          </a:prstGeom>
          <a:noFill/>
        </p:spPr>
        <p:txBody>
          <a:bodyPr wrap="square" rtlCol="0">
            <a:spAutoFit/>
          </a:bodyPr>
          <a:lstStyle/>
          <a:p>
            <a:pPr algn="ctr"/>
            <a:r>
              <a:rPr lang="en-US" sz="4000" b="1" dirty="0"/>
              <a:t>Our school day: Settling in</a:t>
            </a:r>
            <a:endParaRPr lang="en-GB" sz="4000" b="1" dirty="0"/>
          </a:p>
        </p:txBody>
      </p:sp>
      <p:sp>
        <p:nvSpPr>
          <p:cNvPr id="6" name="TextBox 5">
            <a:extLst>
              <a:ext uri="{FF2B5EF4-FFF2-40B4-BE49-F238E27FC236}">
                <a16:creationId xmlns:a16="http://schemas.microsoft.com/office/drawing/2014/main" id="{240AEE1F-5261-4A44-A48A-2023660DB01D}"/>
              </a:ext>
            </a:extLst>
          </p:cNvPr>
          <p:cNvSpPr txBox="1"/>
          <p:nvPr/>
        </p:nvSpPr>
        <p:spPr>
          <a:xfrm>
            <a:off x="284901" y="1088983"/>
            <a:ext cx="2734032" cy="1938992"/>
          </a:xfrm>
          <a:prstGeom prst="rect">
            <a:avLst/>
          </a:prstGeom>
          <a:noFill/>
        </p:spPr>
        <p:txBody>
          <a:bodyPr wrap="square" rtlCol="0">
            <a:spAutoFit/>
          </a:bodyPr>
          <a:lstStyle/>
          <a:p>
            <a:r>
              <a:rPr lang="en-GB" sz="2400" b="1" dirty="0"/>
              <a:t>School hours                       </a:t>
            </a:r>
            <a:endParaRPr lang="en-GB" sz="2000" b="1" dirty="0"/>
          </a:p>
          <a:p>
            <a:r>
              <a:rPr lang="en-GB" sz="1200" b="1" dirty="0"/>
              <a:t>Nursery                                                                                                                    </a:t>
            </a:r>
          </a:p>
          <a:p>
            <a:pPr marL="171450" indent="-171450">
              <a:buFont typeface="Arial" panose="020B0604020202020204" pitchFamily="34" charset="0"/>
              <a:buChar char="•"/>
            </a:pPr>
            <a:r>
              <a:rPr lang="en-GB" sz="1200" dirty="0"/>
              <a:t>Morning only 9.00am-12.00pm                                                                                                              </a:t>
            </a:r>
          </a:p>
          <a:p>
            <a:r>
              <a:rPr lang="en-GB" sz="1200" b="1" dirty="0"/>
              <a:t>Primary School                                                                                   </a:t>
            </a:r>
          </a:p>
          <a:p>
            <a:pPr marL="171450" indent="-171450">
              <a:buFont typeface="Arial" panose="020B0604020202020204" pitchFamily="34" charset="0"/>
              <a:buChar char="•"/>
            </a:pPr>
            <a:r>
              <a:rPr lang="en-GB" sz="1200" dirty="0"/>
              <a:t>Registration 8.55am                                                                     </a:t>
            </a:r>
          </a:p>
          <a:p>
            <a:pPr marL="171450" indent="-171450">
              <a:buFont typeface="Arial" panose="020B0604020202020204" pitchFamily="34" charset="0"/>
              <a:buChar char="•"/>
            </a:pPr>
            <a:r>
              <a:rPr lang="en-GB" sz="1200" dirty="0"/>
              <a:t>Morning lessons 9.00am-12.00pm                                           </a:t>
            </a:r>
          </a:p>
          <a:p>
            <a:pPr marL="171450" indent="-171450">
              <a:buFont typeface="Arial" panose="020B0604020202020204" pitchFamily="34" charset="0"/>
              <a:buChar char="•"/>
            </a:pPr>
            <a:r>
              <a:rPr lang="en-GB" sz="1200" dirty="0"/>
              <a:t>Lunchtime 12.00pm-1.00pm                                                                    </a:t>
            </a:r>
          </a:p>
          <a:p>
            <a:pPr marL="171450" indent="-171450">
              <a:buFont typeface="Arial" panose="020B0604020202020204" pitchFamily="34" charset="0"/>
              <a:buChar char="•"/>
            </a:pPr>
            <a:r>
              <a:rPr lang="en-GB" sz="1200" dirty="0"/>
              <a:t>Afternoon lessons 1.00pm- 3.25pm                                                         </a:t>
            </a:r>
          </a:p>
          <a:p>
            <a:pPr marL="171450" indent="-171450">
              <a:buFont typeface="Arial" panose="020B0604020202020204" pitchFamily="34" charset="0"/>
              <a:buChar char="•"/>
            </a:pPr>
            <a:r>
              <a:rPr lang="en-GB" sz="1200" dirty="0"/>
              <a:t>School closes 3.25pm</a:t>
            </a:r>
            <a:r>
              <a:rPr lang="en-GB" sz="800" dirty="0"/>
              <a:t>                                                                                                                               </a:t>
            </a:r>
            <a:r>
              <a:rPr lang="en-GB" sz="1200" dirty="0"/>
              <a:t>  </a:t>
            </a:r>
            <a:r>
              <a:rPr lang="en-GB" sz="1200" b="1" dirty="0"/>
              <a:t>                               </a:t>
            </a:r>
          </a:p>
        </p:txBody>
      </p:sp>
      <p:sp>
        <p:nvSpPr>
          <p:cNvPr id="7" name="TextBox 6">
            <a:extLst>
              <a:ext uri="{FF2B5EF4-FFF2-40B4-BE49-F238E27FC236}">
                <a16:creationId xmlns:a16="http://schemas.microsoft.com/office/drawing/2014/main" id="{4E9D2AC9-45C3-4C48-A2BF-D0CC58E3C8A4}"/>
              </a:ext>
            </a:extLst>
          </p:cNvPr>
          <p:cNvSpPr txBox="1"/>
          <p:nvPr/>
        </p:nvSpPr>
        <p:spPr>
          <a:xfrm>
            <a:off x="284901" y="3137921"/>
            <a:ext cx="3877710" cy="2000548"/>
          </a:xfrm>
          <a:prstGeom prst="rect">
            <a:avLst/>
          </a:prstGeom>
          <a:noFill/>
        </p:spPr>
        <p:txBody>
          <a:bodyPr wrap="square" rtlCol="0">
            <a:spAutoFit/>
          </a:bodyPr>
          <a:lstStyle/>
          <a:p>
            <a:r>
              <a:rPr lang="en-GB" sz="2000" b="1" dirty="0"/>
              <a:t>Uniform</a:t>
            </a:r>
            <a:r>
              <a:rPr lang="en-GB" sz="2800" b="1" dirty="0"/>
              <a:t>                                       </a:t>
            </a:r>
          </a:p>
          <a:p>
            <a:r>
              <a:rPr lang="en-GB" sz="1200" dirty="0"/>
              <a:t> A school uniform gives children a sense of belonging and of taking pride in their appearance. It also reminds them we are ‘Ready for work’! Our uniform consists of grey trousers/skirt/pinafore/shorts, white school polo shirts and a jade school sweatshirt or cardigan. Green gingham dresses are permitted in the summer.     </a:t>
            </a:r>
          </a:p>
          <a:p>
            <a:r>
              <a:rPr lang="en-GB" sz="1200" dirty="0"/>
              <a:t>To define our Y6 leaders from the rest of  the school they wear black sweatshirts with the school logo.                                                    </a:t>
            </a:r>
          </a:p>
        </p:txBody>
      </p:sp>
      <p:sp>
        <p:nvSpPr>
          <p:cNvPr id="9" name="TextBox 8">
            <a:extLst>
              <a:ext uri="{FF2B5EF4-FFF2-40B4-BE49-F238E27FC236}">
                <a16:creationId xmlns:a16="http://schemas.microsoft.com/office/drawing/2014/main" id="{AF94F023-F160-463C-82B3-D14CE55D1355}"/>
              </a:ext>
            </a:extLst>
          </p:cNvPr>
          <p:cNvSpPr txBox="1"/>
          <p:nvPr/>
        </p:nvSpPr>
        <p:spPr>
          <a:xfrm>
            <a:off x="284901" y="5126277"/>
            <a:ext cx="4426137" cy="1508105"/>
          </a:xfrm>
          <a:prstGeom prst="rect">
            <a:avLst/>
          </a:prstGeom>
          <a:noFill/>
        </p:spPr>
        <p:txBody>
          <a:bodyPr wrap="square" rtlCol="0">
            <a:spAutoFit/>
          </a:bodyPr>
          <a:lstStyle/>
          <a:p>
            <a:r>
              <a:rPr lang="en-GB" sz="2000" b="1" dirty="0"/>
              <a:t>PE Kit</a:t>
            </a:r>
          </a:p>
          <a:p>
            <a:r>
              <a:rPr lang="en-GB" sz="1200" dirty="0"/>
              <a:t>PE kits consists of a white polo t-shirt, black shorts and black gym shoes. PE kits should be brought into school at the beginning of each half term in a drawstring bag and left on children’s pegs.  All uniform items must be clearly labelled with your child’s name. Logoed items can be purchased from our uniform supplier and ordered at the school office</a:t>
            </a:r>
            <a:r>
              <a:rPr lang="en-GB" sz="1200" dirty="0">
                <a:highlight>
                  <a:srgbClr val="FFFF00"/>
                </a:highlight>
              </a:rPr>
              <a:t>                                                                                                                                                                                        </a:t>
            </a:r>
          </a:p>
        </p:txBody>
      </p:sp>
      <p:sp>
        <p:nvSpPr>
          <p:cNvPr id="10" name="TextBox 9">
            <a:extLst>
              <a:ext uri="{FF2B5EF4-FFF2-40B4-BE49-F238E27FC236}">
                <a16:creationId xmlns:a16="http://schemas.microsoft.com/office/drawing/2014/main" id="{D6A4AB7C-17E7-4A84-9F8B-29EA06AC5CBA}"/>
              </a:ext>
            </a:extLst>
          </p:cNvPr>
          <p:cNvSpPr txBox="1"/>
          <p:nvPr/>
        </p:nvSpPr>
        <p:spPr>
          <a:xfrm>
            <a:off x="4711038" y="2922779"/>
            <a:ext cx="4839532" cy="3416320"/>
          </a:xfrm>
          <a:prstGeom prst="rect">
            <a:avLst/>
          </a:prstGeom>
          <a:noFill/>
        </p:spPr>
        <p:txBody>
          <a:bodyPr wrap="square" rtlCol="0">
            <a:spAutoFit/>
          </a:bodyPr>
          <a:lstStyle/>
          <a:p>
            <a:pPr algn="l"/>
            <a:r>
              <a:rPr lang="en-GB" sz="2000" b="1" dirty="0"/>
              <a:t>Free school meals</a:t>
            </a:r>
          </a:p>
          <a:p>
            <a:pPr algn="l"/>
            <a:r>
              <a:rPr lang="en-GB" sz="1200" dirty="0"/>
              <a:t>All children in Reception and Years 1 and 2 are provided with a cooked meal free of charge through the Government Universal Free School Meals offer. Children in other year groups may be entitled to free school meals if they meet certain criteria. Please enquire with the office so that you can complete a check to see if your child is eligible for free school meals.</a:t>
            </a:r>
          </a:p>
          <a:p>
            <a:pPr algn="l"/>
            <a:r>
              <a:rPr lang="en-GB" sz="2000" b="1" dirty="0"/>
              <a:t>Break-time and drinks</a:t>
            </a:r>
          </a:p>
          <a:p>
            <a:pPr algn="l"/>
            <a:r>
              <a:rPr lang="en-GB" sz="1200" dirty="0"/>
              <a:t>Fruit is provided to be eaten at playtime for every child within Reception and Year 1 and 2. Children in other year groups may bring a piece of fruit from home. Other snacks are only permitted as part of a packed lunch. Children should bring a plastic reusable bottle filled only with water to drink from throughout the day. </a:t>
            </a:r>
          </a:p>
          <a:p>
            <a:pPr algn="l"/>
            <a:r>
              <a:rPr lang="en-GB" sz="2000" b="1" dirty="0"/>
              <a:t>Milk</a:t>
            </a:r>
          </a:p>
          <a:p>
            <a:pPr algn="l"/>
            <a:r>
              <a:rPr lang="en-GB" sz="1200" dirty="0"/>
              <a:t>All  children under five are entitled to a free portion of milk each day at break time. If you wish for your child to receive milk beyond their fifth birthday, please contact the school office. </a:t>
            </a:r>
            <a:endParaRPr lang="en-GB" sz="1600" dirty="0"/>
          </a:p>
        </p:txBody>
      </p:sp>
      <p:sp>
        <p:nvSpPr>
          <p:cNvPr id="12" name="Rectangle 11">
            <a:extLst>
              <a:ext uri="{FF2B5EF4-FFF2-40B4-BE49-F238E27FC236}">
                <a16:creationId xmlns:a16="http://schemas.microsoft.com/office/drawing/2014/main" id="{7B91E702-39A0-475E-911B-6E721D26BB2C}"/>
              </a:ext>
            </a:extLst>
          </p:cNvPr>
          <p:cNvSpPr/>
          <p:nvPr/>
        </p:nvSpPr>
        <p:spPr>
          <a:xfrm>
            <a:off x="3121890" y="1084352"/>
            <a:ext cx="6567055" cy="1692771"/>
          </a:xfrm>
          <a:prstGeom prst="rect">
            <a:avLst/>
          </a:prstGeom>
          <a:noFill/>
        </p:spPr>
        <p:txBody>
          <a:bodyPr wrap="square">
            <a:spAutoFit/>
          </a:bodyPr>
          <a:lstStyle/>
          <a:p>
            <a:r>
              <a:rPr lang="en-GB" sz="2000" b="1" dirty="0"/>
              <a:t>School meals and snacks</a:t>
            </a:r>
          </a:p>
          <a:p>
            <a:r>
              <a:rPr lang="en-GB" sz="1200" dirty="0"/>
              <a:t>North Park Primary is passionate about helping children form healthy habits for life. This means lunchtime is a very important part of the school day. School meals are coordinated by Durham County Council and cooked and prepared on site by Chartwells catering team.</a:t>
            </a:r>
          </a:p>
          <a:p>
            <a:r>
              <a:rPr lang="en-GB" sz="2400" b="1" dirty="0"/>
              <a:t>Packed Lunches  </a:t>
            </a:r>
          </a:p>
          <a:p>
            <a:r>
              <a:rPr lang="en-GB" sz="1200" dirty="0"/>
              <a:t>If your child would prefer a packed lunch, this is fine. We ask that children do not bring in sweets, chocolate or glass bottles and cans. We promote healthy foods for lunch. We are also a nut-free school. </a:t>
            </a:r>
            <a:r>
              <a:rPr lang="en-GB" sz="800" dirty="0"/>
              <a:t>                                                                                                                            </a:t>
            </a:r>
          </a:p>
        </p:txBody>
      </p:sp>
    </p:spTree>
    <p:extLst>
      <p:ext uri="{BB962C8B-B14F-4D97-AF65-F5344CB8AC3E}">
        <p14:creationId xmlns:p14="http://schemas.microsoft.com/office/powerpoint/2010/main" val="1836753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a:extLst>
              <a:ext uri="{FF2B5EF4-FFF2-40B4-BE49-F238E27FC236}">
                <a16:creationId xmlns:a16="http://schemas.microsoft.com/office/drawing/2014/main" id="{719662BB-ADF2-4A30-AACD-35BAB4D20571}"/>
              </a:ext>
            </a:extLst>
          </p:cNvPr>
          <p:cNvSpPr txBox="1">
            <a:spLocks noGrp="1"/>
          </p:cNvSpPr>
          <p:nvPr>
            <p:ph type="title"/>
          </p:nvPr>
        </p:nvSpPr>
        <p:spPr>
          <a:xfrm>
            <a:off x="681038" y="502683"/>
            <a:ext cx="8543925" cy="978729"/>
          </a:xfrm>
          <a:prstGeom prst="rect">
            <a:avLst/>
          </a:prstGeom>
          <a:noFill/>
        </p:spPr>
        <p:txBody>
          <a:bodyPr wrap="square" rtlCol="0">
            <a:spAutoFit/>
          </a:bodyPr>
          <a:lstStyle/>
          <a:p>
            <a:pPr algn="ctr"/>
            <a:r>
              <a:rPr lang="en-US" sz="3200" b="1" dirty="0"/>
              <a:t>An inspiring and ambitious curriculum: creating a love of learning</a:t>
            </a:r>
            <a:endParaRPr lang="en-GB" sz="3200" b="1" dirty="0"/>
          </a:p>
        </p:txBody>
      </p:sp>
      <p:sp>
        <p:nvSpPr>
          <p:cNvPr id="8" name="TextBox 7">
            <a:extLst>
              <a:ext uri="{FF2B5EF4-FFF2-40B4-BE49-F238E27FC236}">
                <a16:creationId xmlns:a16="http://schemas.microsoft.com/office/drawing/2014/main" id="{E575606C-0B61-4BD2-8374-FB6DA6DDA9C1}"/>
              </a:ext>
            </a:extLst>
          </p:cNvPr>
          <p:cNvSpPr txBox="1"/>
          <p:nvPr/>
        </p:nvSpPr>
        <p:spPr>
          <a:xfrm>
            <a:off x="305150" y="2758367"/>
            <a:ext cx="3369733" cy="3847207"/>
          </a:xfrm>
          <a:prstGeom prst="rect">
            <a:avLst/>
          </a:prstGeom>
          <a:noFill/>
        </p:spPr>
        <p:txBody>
          <a:bodyPr wrap="square" rtlCol="0">
            <a:spAutoFit/>
          </a:bodyPr>
          <a:lstStyle/>
          <a:p>
            <a:r>
              <a:rPr lang="en-GB" sz="1400" b="1" dirty="0"/>
              <a:t>Innovate learning opportunities</a:t>
            </a:r>
          </a:p>
          <a:p>
            <a:r>
              <a:rPr lang="en-GB" sz="1200" dirty="0"/>
              <a:t>There’s no doubt we have an ambitious curriculum at North Park.</a:t>
            </a:r>
          </a:p>
          <a:p>
            <a:r>
              <a:rPr lang="en-GB" sz="1200" dirty="0"/>
              <a:t>However, we believe it is both ambitious and achievable through the skilled teaching we provide. We ensure children have a broad range of opportunities to deepen and expand their knowledge in all subjects areas.</a:t>
            </a:r>
          </a:p>
          <a:p>
            <a:r>
              <a:rPr lang="en-GB" sz="1200" dirty="0"/>
              <a:t> </a:t>
            </a:r>
          </a:p>
          <a:p>
            <a:r>
              <a:rPr lang="en-GB" sz="1400" b="1" dirty="0"/>
              <a:t>Confidence, communication and physical development</a:t>
            </a:r>
          </a:p>
          <a:p>
            <a:r>
              <a:rPr lang="en-GB" sz="1200" dirty="0"/>
              <a:t>We aim to develop fully-rounded individuals. This means that we ensure our curriculum enhances skills in all areas of development, including physical, academic, creative, social and emotional. </a:t>
            </a:r>
          </a:p>
          <a:p>
            <a:endParaRPr lang="en-GB" sz="800" dirty="0"/>
          </a:p>
          <a:p>
            <a:r>
              <a:rPr lang="en-GB" sz="1400" b="1" dirty="0"/>
              <a:t>The curriculum is divided into three stages</a:t>
            </a:r>
            <a:r>
              <a:rPr lang="en-GB" sz="800" dirty="0"/>
              <a:t>:</a:t>
            </a:r>
          </a:p>
          <a:p>
            <a:pPr marL="228600" indent="-228600">
              <a:buAutoNum type="arabicPeriod"/>
            </a:pPr>
            <a:r>
              <a:rPr lang="en-GB" sz="1200" dirty="0"/>
              <a:t>Early Years Foundation Stage from ages 4-5</a:t>
            </a:r>
          </a:p>
          <a:p>
            <a:pPr marL="228600" indent="-228600">
              <a:buAutoNum type="arabicPeriod"/>
            </a:pPr>
            <a:r>
              <a:rPr lang="en-GB" sz="1200" dirty="0"/>
              <a:t>Key Stage 1: from ages 5-7</a:t>
            </a:r>
          </a:p>
          <a:p>
            <a:pPr marL="228600" indent="-228600">
              <a:buAutoNum type="arabicPeriod"/>
            </a:pPr>
            <a:r>
              <a:rPr lang="en-GB" sz="1200" dirty="0"/>
              <a:t>Key Stage 2: from ages 8-11</a:t>
            </a:r>
            <a:endParaRPr lang="en-GB" sz="800" dirty="0"/>
          </a:p>
        </p:txBody>
      </p:sp>
      <p:sp>
        <p:nvSpPr>
          <p:cNvPr id="10" name="TextBox 9">
            <a:extLst>
              <a:ext uri="{FF2B5EF4-FFF2-40B4-BE49-F238E27FC236}">
                <a16:creationId xmlns:a16="http://schemas.microsoft.com/office/drawing/2014/main" id="{F199319C-9E79-4BF3-B668-85C586369A22}"/>
              </a:ext>
            </a:extLst>
          </p:cNvPr>
          <p:cNvSpPr txBox="1"/>
          <p:nvPr/>
        </p:nvSpPr>
        <p:spPr>
          <a:xfrm>
            <a:off x="3718923" y="1737075"/>
            <a:ext cx="2729266" cy="5201424"/>
          </a:xfrm>
          <a:prstGeom prst="rect">
            <a:avLst/>
          </a:prstGeom>
          <a:noFill/>
        </p:spPr>
        <p:txBody>
          <a:bodyPr wrap="square" rtlCol="0">
            <a:spAutoFit/>
          </a:bodyPr>
          <a:lstStyle/>
          <a:p>
            <a:pPr algn="l"/>
            <a:r>
              <a:rPr lang="en-GB" b="1" dirty="0"/>
              <a:t>Early Years Foundation Stage</a:t>
            </a:r>
          </a:p>
          <a:p>
            <a:pPr algn="l"/>
            <a:r>
              <a:rPr lang="en-GB" sz="1200" dirty="0"/>
              <a:t>A high-quality early years experience is of vital importance and can have a lasting effect on a child’s attitude to education, personal and social skills and attainment. The Early Year’s Foundation Stage Curriculum is based on seven areas of learning. </a:t>
            </a:r>
          </a:p>
          <a:p>
            <a:pPr marL="228600" indent="-228600" algn="l">
              <a:buAutoNum type="arabicPeriod"/>
            </a:pPr>
            <a:r>
              <a:rPr lang="en-GB" sz="1200" dirty="0"/>
              <a:t>Personal, Social and Emotional Development </a:t>
            </a:r>
          </a:p>
          <a:p>
            <a:pPr marL="228600" indent="-228600" algn="l">
              <a:buAutoNum type="arabicPeriod"/>
            </a:pPr>
            <a:r>
              <a:rPr lang="en-GB" sz="1200" dirty="0"/>
              <a:t>Communication and Language </a:t>
            </a:r>
          </a:p>
          <a:p>
            <a:pPr marL="228600" indent="-228600" algn="l">
              <a:buAutoNum type="arabicPeriod"/>
            </a:pPr>
            <a:r>
              <a:rPr lang="en-GB" sz="1200" dirty="0"/>
              <a:t>Physical Development</a:t>
            </a:r>
          </a:p>
          <a:p>
            <a:pPr marL="228600" indent="-228600" algn="l">
              <a:buAutoNum type="arabicPeriod"/>
            </a:pPr>
            <a:r>
              <a:rPr lang="en-GB" sz="1200" dirty="0"/>
              <a:t>Literacy</a:t>
            </a:r>
          </a:p>
          <a:p>
            <a:pPr marL="228600" indent="-228600" algn="l">
              <a:buAutoNum type="arabicPeriod"/>
            </a:pPr>
            <a:r>
              <a:rPr lang="en-GB" sz="1200" dirty="0"/>
              <a:t>Mathematics </a:t>
            </a:r>
          </a:p>
          <a:p>
            <a:pPr marL="228600" indent="-228600" algn="l">
              <a:buAutoNum type="arabicPeriod"/>
            </a:pPr>
            <a:r>
              <a:rPr lang="en-GB" sz="1200" dirty="0"/>
              <a:t>Understanding the World</a:t>
            </a:r>
          </a:p>
          <a:p>
            <a:pPr marL="228600" indent="-228600" algn="l">
              <a:buAutoNum type="arabicPeriod"/>
            </a:pPr>
            <a:r>
              <a:rPr lang="en-GB" sz="1200" dirty="0"/>
              <a:t>Expressive Arts and design </a:t>
            </a:r>
          </a:p>
          <a:p>
            <a:pPr algn="l"/>
            <a:endParaRPr lang="en-GB" sz="1000" b="1" dirty="0"/>
          </a:p>
          <a:p>
            <a:pPr algn="l"/>
            <a:r>
              <a:rPr lang="en-GB" b="1" dirty="0"/>
              <a:t>Phonics </a:t>
            </a:r>
          </a:p>
          <a:p>
            <a:pPr algn="l"/>
            <a:r>
              <a:rPr lang="en-GB" sz="1200" dirty="0"/>
              <a:t>We follow the Read Write Inc phonics programme from Reception. This ensures all children have a solid foundation in literacy on which to build and become fluent readers and strong writers.</a:t>
            </a:r>
          </a:p>
          <a:p>
            <a:pPr algn="l"/>
            <a:endParaRPr lang="en-GB" sz="800" dirty="0"/>
          </a:p>
          <a:p>
            <a:pPr algn="l"/>
            <a:endParaRPr lang="en-GB" sz="800" dirty="0"/>
          </a:p>
        </p:txBody>
      </p:sp>
      <p:sp>
        <p:nvSpPr>
          <p:cNvPr id="12" name="TextBox 11">
            <a:extLst>
              <a:ext uri="{FF2B5EF4-FFF2-40B4-BE49-F238E27FC236}">
                <a16:creationId xmlns:a16="http://schemas.microsoft.com/office/drawing/2014/main" id="{E477609B-8182-4DB6-B43B-39E3A9E3ACD8}"/>
              </a:ext>
            </a:extLst>
          </p:cNvPr>
          <p:cNvSpPr txBox="1"/>
          <p:nvPr/>
        </p:nvSpPr>
        <p:spPr>
          <a:xfrm>
            <a:off x="6716195" y="3429000"/>
            <a:ext cx="3290047" cy="3231654"/>
          </a:xfrm>
          <a:prstGeom prst="rect">
            <a:avLst/>
          </a:prstGeom>
          <a:noFill/>
        </p:spPr>
        <p:txBody>
          <a:bodyPr wrap="square" rtlCol="0">
            <a:spAutoFit/>
          </a:bodyPr>
          <a:lstStyle/>
          <a:p>
            <a:r>
              <a:rPr lang="en-GB" sz="1200" b="1" dirty="0"/>
              <a:t>Key Stages 1-2</a:t>
            </a:r>
          </a:p>
          <a:p>
            <a:r>
              <a:rPr lang="en-GB" sz="1200" dirty="0"/>
              <a:t>Areas of the curriculum are:</a:t>
            </a:r>
          </a:p>
          <a:p>
            <a:pPr marL="171450" indent="-171450">
              <a:buFont typeface="Arial" panose="020B0604020202020204" pitchFamily="34" charset="0"/>
              <a:buChar char="•"/>
            </a:pPr>
            <a:r>
              <a:rPr lang="en-GB" sz="1200" dirty="0"/>
              <a:t>Mathematics</a:t>
            </a:r>
          </a:p>
          <a:p>
            <a:pPr marL="171450" indent="-171450">
              <a:buFont typeface="Arial" panose="020B0604020202020204" pitchFamily="34" charset="0"/>
              <a:buChar char="•"/>
            </a:pPr>
            <a:r>
              <a:rPr lang="en-GB" sz="1200" dirty="0"/>
              <a:t>Reading, Writing and Communication</a:t>
            </a:r>
          </a:p>
          <a:p>
            <a:pPr marL="171450" indent="-171450">
              <a:buFont typeface="Arial" panose="020B0604020202020204" pitchFamily="34" charset="0"/>
              <a:buChar char="•"/>
            </a:pPr>
            <a:r>
              <a:rPr lang="en-GB" sz="1200" dirty="0"/>
              <a:t>Science</a:t>
            </a:r>
          </a:p>
          <a:p>
            <a:pPr marL="171450" indent="-171450">
              <a:buFont typeface="Arial" panose="020B0604020202020204" pitchFamily="34" charset="0"/>
              <a:buChar char="•"/>
            </a:pPr>
            <a:r>
              <a:rPr lang="en-GB" sz="1200" dirty="0"/>
              <a:t>Computing</a:t>
            </a:r>
          </a:p>
          <a:p>
            <a:pPr marL="171450" indent="-171450">
              <a:buFont typeface="Arial" panose="020B0604020202020204" pitchFamily="34" charset="0"/>
              <a:buChar char="•"/>
            </a:pPr>
            <a:r>
              <a:rPr lang="en-GB" sz="1200" dirty="0"/>
              <a:t>Forest School </a:t>
            </a:r>
          </a:p>
          <a:p>
            <a:pPr marL="171450" indent="-171450">
              <a:buFont typeface="Arial" panose="020B0604020202020204" pitchFamily="34" charset="0"/>
              <a:buChar char="•"/>
            </a:pPr>
            <a:r>
              <a:rPr lang="en-GB" sz="1200" dirty="0"/>
              <a:t>Design and Technology</a:t>
            </a:r>
          </a:p>
          <a:p>
            <a:pPr marL="171450" indent="-171450">
              <a:buFont typeface="Arial" panose="020B0604020202020204" pitchFamily="34" charset="0"/>
              <a:buChar char="•"/>
            </a:pPr>
            <a:r>
              <a:rPr lang="en-GB" sz="1200" dirty="0"/>
              <a:t>History</a:t>
            </a:r>
          </a:p>
          <a:p>
            <a:pPr marL="171450" indent="-171450">
              <a:buFont typeface="Arial" panose="020B0604020202020204" pitchFamily="34" charset="0"/>
              <a:buChar char="•"/>
            </a:pPr>
            <a:r>
              <a:rPr lang="en-GB" sz="1200" dirty="0"/>
              <a:t>Geography</a:t>
            </a:r>
          </a:p>
          <a:p>
            <a:pPr marL="171450" indent="-171450">
              <a:buFont typeface="Arial" panose="020B0604020202020204" pitchFamily="34" charset="0"/>
              <a:buChar char="•"/>
            </a:pPr>
            <a:r>
              <a:rPr lang="en-GB" sz="1200" dirty="0"/>
              <a:t>Art and Design</a:t>
            </a:r>
          </a:p>
          <a:p>
            <a:pPr marL="171450" indent="-171450">
              <a:buFont typeface="Arial" panose="020B0604020202020204" pitchFamily="34" charset="0"/>
              <a:buChar char="•"/>
            </a:pPr>
            <a:r>
              <a:rPr lang="en-GB" sz="1200" dirty="0"/>
              <a:t>Music</a:t>
            </a:r>
          </a:p>
          <a:p>
            <a:pPr marL="171450" indent="-171450">
              <a:buFont typeface="Arial" panose="020B0604020202020204" pitchFamily="34" charset="0"/>
              <a:buChar char="•"/>
            </a:pPr>
            <a:r>
              <a:rPr lang="en-GB" sz="1200" dirty="0"/>
              <a:t>Modern Foreign Languages</a:t>
            </a:r>
          </a:p>
          <a:p>
            <a:pPr marL="171450" indent="-171450">
              <a:buFont typeface="Arial" panose="020B0604020202020204" pitchFamily="34" charset="0"/>
              <a:buChar char="•"/>
            </a:pPr>
            <a:r>
              <a:rPr lang="en-GB" sz="1200" dirty="0"/>
              <a:t>Physical Education</a:t>
            </a:r>
          </a:p>
          <a:p>
            <a:pPr marL="171450" indent="-171450">
              <a:buFont typeface="Arial" panose="020B0604020202020204" pitchFamily="34" charset="0"/>
              <a:buChar char="•"/>
            </a:pPr>
            <a:r>
              <a:rPr lang="en-GB" sz="1200" dirty="0"/>
              <a:t>Religious Education</a:t>
            </a:r>
          </a:p>
          <a:p>
            <a:pPr marL="171450" indent="-171450">
              <a:buFont typeface="Arial" panose="020B0604020202020204" pitchFamily="34" charset="0"/>
              <a:buChar char="•"/>
            </a:pPr>
            <a:r>
              <a:rPr lang="en-GB" sz="1200" dirty="0"/>
              <a:t>Personal Social, Health and Economic development</a:t>
            </a:r>
            <a:endParaRPr lang="en-GB" sz="800" dirty="0"/>
          </a:p>
        </p:txBody>
      </p:sp>
    </p:spTree>
    <p:extLst>
      <p:ext uri="{BB962C8B-B14F-4D97-AF65-F5344CB8AC3E}">
        <p14:creationId xmlns:p14="http://schemas.microsoft.com/office/powerpoint/2010/main" val="3228538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B318D68-3311-45C7-A168-0849A520491F}"/>
              </a:ext>
            </a:extLst>
          </p:cNvPr>
          <p:cNvSpPr txBox="1"/>
          <p:nvPr/>
        </p:nvSpPr>
        <p:spPr>
          <a:xfrm>
            <a:off x="238251" y="1018572"/>
            <a:ext cx="3327400" cy="2954655"/>
          </a:xfrm>
          <a:prstGeom prst="rect">
            <a:avLst/>
          </a:prstGeom>
          <a:noFill/>
        </p:spPr>
        <p:txBody>
          <a:bodyPr wrap="square" rtlCol="0">
            <a:spAutoFit/>
          </a:bodyPr>
          <a:lstStyle/>
          <a:p>
            <a:r>
              <a:rPr lang="en-GB" b="1" dirty="0"/>
              <a:t>Trips</a:t>
            </a:r>
          </a:p>
          <a:p>
            <a:r>
              <a:rPr lang="en-GB" sz="1200" dirty="0"/>
              <a:t>We firmly believe that children learn best from their own first-hand experiences and to this end we endeavour to take the children on a wide variety of visits that enhance and enrich topics from the curriculum. Teachers carefully plan experiences, which can include visits to working farms and museums.  Some of our trips include:</a:t>
            </a:r>
          </a:p>
          <a:p>
            <a:pPr marL="171450" indent="-171450">
              <a:buFont typeface="Arial" panose="020B0604020202020204" pitchFamily="34" charset="0"/>
              <a:buChar char="•"/>
            </a:pPr>
            <a:r>
              <a:rPr lang="en-GB" sz="1200" dirty="0"/>
              <a:t>Beamish</a:t>
            </a:r>
          </a:p>
          <a:p>
            <a:pPr marL="171450" indent="-171450">
              <a:buFont typeface="Arial" panose="020B0604020202020204" pitchFamily="34" charset="0"/>
              <a:buChar char="•"/>
            </a:pPr>
            <a:r>
              <a:rPr lang="en-GB" sz="1200" dirty="0" err="1"/>
              <a:t>Hamsterley</a:t>
            </a:r>
            <a:r>
              <a:rPr lang="en-GB" sz="1200" dirty="0"/>
              <a:t> Forest </a:t>
            </a:r>
          </a:p>
          <a:p>
            <a:pPr marL="171450" indent="-171450">
              <a:buFont typeface="Arial" panose="020B0604020202020204" pitchFamily="34" charset="0"/>
              <a:buChar char="•"/>
            </a:pPr>
            <a:r>
              <a:rPr lang="en-GB" sz="1200" dirty="0" err="1"/>
              <a:t>Jorvik</a:t>
            </a:r>
            <a:r>
              <a:rPr lang="en-GB" sz="1200" dirty="0"/>
              <a:t> Viking Centre</a:t>
            </a:r>
          </a:p>
          <a:p>
            <a:pPr marL="171450" indent="-171450">
              <a:buFont typeface="Arial" panose="020B0604020202020204" pitchFamily="34" charset="0"/>
              <a:buChar char="•"/>
            </a:pPr>
            <a:r>
              <a:rPr lang="en-US" sz="1200" dirty="0"/>
              <a:t>S</a:t>
            </a:r>
            <a:r>
              <a:rPr lang="en-GB" sz="1200" dirty="0" err="1"/>
              <a:t>altburn</a:t>
            </a:r>
            <a:r>
              <a:rPr lang="en-GB" sz="1200" dirty="0"/>
              <a:t> and Seaham</a:t>
            </a:r>
          </a:p>
          <a:p>
            <a:pPr marL="171450" indent="-171450">
              <a:buFont typeface="Arial" panose="020B0604020202020204" pitchFamily="34" charset="0"/>
              <a:buChar char="•"/>
            </a:pPr>
            <a:r>
              <a:rPr lang="en-GB" sz="1200" dirty="0"/>
              <a:t>Centre of Life</a:t>
            </a:r>
          </a:p>
          <a:p>
            <a:pPr marL="171450" indent="-171450">
              <a:buFont typeface="Arial" panose="020B0604020202020204" pitchFamily="34" charset="0"/>
              <a:buChar char="•"/>
            </a:pPr>
            <a:endParaRPr lang="en-US" sz="1200" dirty="0"/>
          </a:p>
          <a:p>
            <a:endParaRPr lang="en-GB" sz="1200" dirty="0"/>
          </a:p>
        </p:txBody>
      </p:sp>
      <p:sp>
        <p:nvSpPr>
          <p:cNvPr id="6" name="TextBox 5">
            <a:extLst>
              <a:ext uri="{FF2B5EF4-FFF2-40B4-BE49-F238E27FC236}">
                <a16:creationId xmlns:a16="http://schemas.microsoft.com/office/drawing/2014/main" id="{A8E48415-5ACC-40C0-8AB4-9803AB87466E}"/>
              </a:ext>
            </a:extLst>
          </p:cNvPr>
          <p:cNvSpPr txBox="1"/>
          <p:nvPr/>
        </p:nvSpPr>
        <p:spPr>
          <a:xfrm>
            <a:off x="3763188" y="1018572"/>
            <a:ext cx="2997199" cy="2246769"/>
          </a:xfrm>
          <a:prstGeom prst="rect">
            <a:avLst/>
          </a:prstGeom>
          <a:noFill/>
        </p:spPr>
        <p:txBody>
          <a:bodyPr wrap="square" rtlCol="0">
            <a:spAutoFit/>
          </a:bodyPr>
          <a:lstStyle/>
          <a:p>
            <a:pPr algn="l"/>
            <a:r>
              <a:rPr lang="en-GB" b="1" dirty="0"/>
              <a:t>Visitors</a:t>
            </a:r>
          </a:p>
          <a:p>
            <a:pPr algn="l"/>
            <a:r>
              <a:rPr lang="en-GB" sz="1200" dirty="0"/>
              <a:t>As well enriching experiences out of school, we welcome many visitors into our school throughout the year to provide exciting , dynamic learning experiences for the children. These have included:</a:t>
            </a:r>
          </a:p>
          <a:p>
            <a:pPr marL="171450" indent="-171450" algn="l">
              <a:buFont typeface="Arial" panose="020B0604020202020204" pitchFamily="34" charset="0"/>
              <a:buChar char="•"/>
            </a:pPr>
            <a:r>
              <a:rPr lang="en-GB" sz="1200" dirty="0"/>
              <a:t>Authors</a:t>
            </a:r>
          </a:p>
          <a:p>
            <a:pPr marL="171450" indent="-171450" algn="l">
              <a:buFont typeface="Arial" panose="020B0604020202020204" pitchFamily="34" charset="0"/>
              <a:buChar char="•"/>
            </a:pPr>
            <a:r>
              <a:rPr lang="en-GB" sz="1200" dirty="0"/>
              <a:t>Captain Chemistry </a:t>
            </a:r>
          </a:p>
          <a:p>
            <a:pPr marL="171450" indent="-171450" algn="l">
              <a:buFont typeface="Arial" panose="020B0604020202020204" pitchFamily="34" charset="0"/>
              <a:buChar char="•"/>
            </a:pPr>
            <a:r>
              <a:rPr lang="en-GB" sz="1200" dirty="0"/>
              <a:t>Durham University</a:t>
            </a:r>
          </a:p>
          <a:p>
            <a:pPr marL="171450" indent="-171450" algn="l">
              <a:buFont typeface="Arial" panose="020B0604020202020204" pitchFamily="34" charset="0"/>
              <a:buChar char="•"/>
            </a:pPr>
            <a:r>
              <a:rPr lang="en-GB" sz="1200" dirty="0"/>
              <a:t>Chef Sarah </a:t>
            </a:r>
          </a:p>
          <a:p>
            <a:pPr marL="171450" indent="-171450" algn="l">
              <a:buFont typeface="Arial" panose="020B0604020202020204" pitchFamily="34" charset="0"/>
              <a:buChar char="•"/>
            </a:pPr>
            <a:r>
              <a:rPr lang="en-GB" sz="1200" dirty="0"/>
              <a:t>The Go well team</a:t>
            </a:r>
          </a:p>
        </p:txBody>
      </p:sp>
      <p:sp>
        <p:nvSpPr>
          <p:cNvPr id="7" name="TextBox 6">
            <a:extLst>
              <a:ext uri="{FF2B5EF4-FFF2-40B4-BE49-F238E27FC236}">
                <a16:creationId xmlns:a16="http://schemas.microsoft.com/office/drawing/2014/main" id="{5C3357CB-0FF1-420F-A5D5-782C4872014C}"/>
              </a:ext>
            </a:extLst>
          </p:cNvPr>
          <p:cNvSpPr txBox="1"/>
          <p:nvPr/>
        </p:nvSpPr>
        <p:spPr>
          <a:xfrm>
            <a:off x="6957924" y="1018572"/>
            <a:ext cx="2480734" cy="2739211"/>
          </a:xfrm>
          <a:prstGeom prst="rect">
            <a:avLst/>
          </a:prstGeom>
          <a:noFill/>
        </p:spPr>
        <p:txBody>
          <a:bodyPr wrap="square" rtlCol="0">
            <a:spAutoFit/>
          </a:bodyPr>
          <a:lstStyle/>
          <a:p>
            <a:pPr algn="l"/>
            <a:r>
              <a:rPr lang="en-GB" sz="2800" b="1" dirty="0"/>
              <a:t>Clubs</a:t>
            </a:r>
          </a:p>
          <a:p>
            <a:pPr algn="l"/>
            <a:r>
              <a:rPr lang="en-GB" sz="1200" dirty="0"/>
              <a:t>Our range of before school, lunchtime and after school clubs is increasing.  We aim to provide something for every child. Our range of clubs include:</a:t>
            </a:r>
          </a:p>
          <a:p>
            <a:pPr marL="171450" indent="-171450" algn="l">
              <a:buFont typeface="Arial" panose="020B0604020202020204" pitchFamily="34" charset="0"/>
              <a:buChar char="•"/>
            </a:pPr>
            <a:r>
              <a:rPr lang="en-GB" sz="1200" dirty="0"/>
              <a:t>Forrest School</a:t>
            </a:r>
          </a:p>
          <a:p>
            <a:pPr marL="171450" indent="-171450" algn="l">
              <a:buFont typeface="Arial" panose="020B0604020202020204" pitchFamily="34" charset="0"/>
              <a:buChar char="•"/>
            </a:pPr>
            <a:r>
              <a:rPr lang="en-GB" sz="1200" dirty="0"/>
              <a:t>Breakfast club</a:t>
            </a:r>
          </a:p>
          <a:p>
            <a:pPr marL="171450" indent="-171450" algn="l">
              <a:buFont typeface="Arial" panose="020B0604020202020204" pitchFamily="34" charset="0"/>
              <a:buChar char="•"/>
            </a:pPr>
            <a:r>
              <a:rPr lang="en-GB" sz="1200" dirty="0"/>
              <a:t>After school club</a:t>
            </a:r>
          </a:p>
          <a:p>
            <a:pPr marL="171450" indent="-171450" algn="l">
              <a:buFont typeface="Arial" panose="020B0604020202020204" pitchFamily="34" charset="0"/>
              <a:buChar char="•"/>
            </a:pPr>
            <a:r>
              <a:rPr lang="en-GB" sz="1200" dirty="0"/>
              <a:t>Dance club</a:t>
            </a:r>
          </a:p>
          <a:p>
            <a:pPr marL="171450" indent="-171450" algn="l">
              <a:buFont typeface="Arial" panose="020B0604020202020204" pitchFamily="34" charset="0"/>
              <a:buChar char="•"/>
            </a:pPr>
            <a:r>
              <a:rPr lang="en-GB" sz="1200" dirty="0"/>
              <a:t>Football club</a:t>
            </a:r>
          </a:p>
          <a:p>
            <a:pPr marL="171450" indent="-171450" algn="l">
              <a:buFont typeface="Arial" panose="020B0604020202020204" pitchFamily="34" charset="0"/>
              <a:buChar char="•"/>
            </a:pPr>
            <a:r>
              <a:rPr lang="en-GB" sz="1200" dirty="0"/>
              <a:t>construction club</a:t>
            </a:r>
          </a:p>
          <a:p>
            <a:pPr marL="171450" indent="-171450" algn="l">
              <a:buFont typeface="Arial" panose="020B0604020202020204" pitchFamily="34" charset="0"/>
              <a:buChar char="•"/>
            </a:pPr>
            <a:r>
              <a:rPr lang="en-US" sz="1200" dirty="0"/>
              <a:t>C</a:t>
            </a:r>
            <a:r>
              <a:rPr lang="en-GB" sz="1200" dirty="0" err="1"/>
              <a:t>hoir</a:t>
            </a:r>
            <a:endParaRPr lang="en-GB" sz="1200" dirty="0"/>
          </a:p>
        </p:txBody>
      </p:sp>
      <p:sp>
        <p:nvSpPr>
          <p:cNvPr id="8" name="Title 3">
            <a:extLst>
              <a:ext uri="{FF2B5EF4-FFF2-40B4-BE49-F238E27FC236}">
                <a16:creationId xmlns:a16="http://schemas.microsoft.com/office/drawing/2014/main" id="{00869419-AACB-4035-A5F3-21847BEE21B0}"/>
              </a:ext>
            </a:extLst>
          </p:cNvPr>
          <p:cNvSpPr txBox="1">
            <a:spLocks noGrp="1"/>
          </p:cNvSpPr>
          <p:nvPr>
            <p:ph type="title"/>
          </p:nvPr>
        </p:nvSpPr>
        <p:spPr>
          <a:xfrm>
            <a:off x="681037" y="427641"/>
            <a:ext cx="8543925" cy="590931"/>
          </a:xfrm>
          <a:prstGeom prst="rect">
            <a:avLst/>
          </a:prstGeom>
          <a:noFill/>
        </p:spPr>
        <p:txBody>
          <a:bodyPr wrap="square" rtlCol="0">
            <a:spAutoFit/>
          </a:bodyPr>
          <a:lstStyle/>
          <a:p>
            <a:r>
              <a:rPr lang="en-US" sz="3600" b="1" dirty="0"/>
              <a:t>Enrichment: </a:t>
            </a:r>
            <a:r>
              <a:rPr lang="en-US" sz="3600" dirty="0"/>
              <a:t>Visits, visitors, sports and clubs</a:t>
            </a:r>
            <a:endParaRPr lang="en-GB" sz="3600" dirty="0"/>
          </a:p>
        </p:txBody>
      </p:sp>
      <p:sp>
        <p:nvSpPr>
          <p:cNvPr id="9" name="TextBox 8">
            <a:extLst>
              <a:ext uri="{FF2B5EF4-FFF2-40B4-BE49-F238E27FC236}">
                <a16:creationId xmlns:a16="http://schemas.microsoft.com/office/drawing/2014/main" id="{03669C96-2C6F-4C31-A8A1-F6F538F65CBF}"/>
              </a:ext>
            </a:extLst>
          </p:cNvPr>
          <p:cNvSpPr txBox="1"/>
          <p:nvPr/>
        </p:nvSpPr>
        <p:spPr>
          <a:xfrm>
            <a:off x="4000691" y="4339601"/>
            <a:ext cx="5519393" cy="2369880"/>
          </a:xfrm>
          <a:prstGeom prst="rect">
            <a:avLst/>
          </a:prstGeom>
          <a:noFill/>
        </p:spPr>
        <p:txBody>
          <a:bodyPr wrap="square" rtlCol="0">
            <a:spAutoFit/>
          </a:bodyPr>
          <a:lstStyle/>
          <a:p>
            <a:r>
              <a:rPr lang="en-GB" sz="2800" b="1" dirty="0"/>
              <a:t>Sports and PE</a:t>
            </a:r>
          </a:p>
          <a:p>
            <a:r>
              <a:rPr lang="en-GB" sz="1200" dirty="0"/>
              <a:t>All children should have the opportunity to take part in regular physical activity and develop habits for a long, healthy and active life. This starts in our Early Years provision with free-flow of indoor-outdoor provision, giving young children all the movement they need to develop. </a:t>
            </a:r>
          </a:p>
          <a:p>
            <a:r>
              <a:rPr lang="en-GB" sz="1200" dirty="0"/>
              <a:t>Throughout their journey at North Park, children engage in competitive and cooperative physical activities and will take part in a variety of games, gymnastics and dance activities. By the time children reach Key Stage 2, they will have developed a broad range of skills and ways of communicating, collaborating and competing. We love our inter school competition at the end of every half term where classes compete in their house teams in North Park League (now known as NPL).</a:t>
            </a:r>
          </a:p>
        </p:txBody>
      </p:sp>
      <p:sp>
        <p:nvSpPr>
          <p:cNvPr id="10" name="TextBox 9">
            <a:extLst>
              <a:ext uri="{FF2B5EF4-FFF2-40B4-BE49-F238E27FC236}">
                <a16:creationId xmlns:a16="http://schemas.microsoft.com/office/drawing/2014/main" id="{DBB376CD-3297-4E1D-ACEB-D842314A258C}"/>
              </a:ext>
            </a:extLst>
          </p:cNvPr>
          <p:cNvSpPr txBox="1"/>
          <p:nvPr/>
        </p:nvSpPr>
        <p:spPr>
          <a:xfrm>
            <a:off x="238251" y="4860699"/>
            <a:ext cx="2997199" cy="1569660"/>
          </a:xfrm>
          <a:prstGeom prst="rect">
            <a:avLst/>
          </a:prstGeom>
          <a:noFill/>
        </p:spPr>
        <p:txBody>
          <a:bodyPr wrap="square" rtlCol="0">
            <a:spAutoFit/>
          </a:bodyPr>
          <a:lstStyle/>
          <a:p>
            <a:r>
              <a:rPr lang="en-GB" sz="1200" b="1"/>
              <a:t>Local visits too!</a:t>
            </a:r>
          </a:p>
          <a:p>
            <a:r>
              <a:rPr lang="en-GB" sz="1200"/>
              <a:t>Children often participate in local visits too. These could include simple walks around the local area looking at shops, transport and infrastructure, housing and hedgerows.  Our Y5 students have enjoyed growing vegetables in the community allotment throughout the year!</a:t>
            </a:r>
            <a:endParaRPr lang="en-GB" sz="1200" dirty="0"/>
          </a:p>
        </p:txBody>
      </p:sp>
    </p:spTree>
    <p:extLst>
      <p:ext uri="{BB962C8B-B14F-4D97-AF65-F5344CB8AC3E}">
        <p14:creationId xmlns:p14="http://schemas.microsoft.com/office/powerpoint/2010/main" val="3606305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4D46CF5-8726-4A32-965B-5F16AAEEF7B1}"/>
              </a:ext>
            </a:extLst>
          </p:cNvPr>
          <p:cNvSpPr txBox="1"/>
          <p:nvPr/>
        </p:nvSpPr>
        <p:spPr>
          <a:xfrm>
            <a:off x="346872" y="1117082"/>
            <a:ext cx="2878667" cy="1938992"/>
          </a:xfrm>
          <a:prstGeom prst="rect">
            <a:avLst/>
          </a:prstGeom>
          <a:noFill/>
        </p:spPr>
        <p:txBody>
          <a:bodyPr wrap="square" rtlCol="0">
            <a:spAutoFit/>
          </a:bodyPr>
          <a:lstStyle/>
          <a:p>
            <a:r>
              <a:rPr lang="en-GB" sz="1200" b="1" dirty="0"/>
              <a:t>Equality of opportunity:</a:t>
            </a:r>
          </a:p>
          <a:p>
            <a:r>
              <a:rPr lang="en-GB" sz="1200" dirty="0"/>
              <a:t>We want every child to be able to be the best that they can be.  We make sure we overcome any barriers to learning and are very proud of how inclusive we are.  The governors and staff at North Park are determined to ensure children with SEND access an inclusive curriculum and participate in our vast amount of enrichment opportunities.</a:t>
            </a:r>
          </a:p>
        </p:txBody>
      </p:sp>
      <p:sp>
        <p:nvSpPr>
          <p:cNvPr id="6" name="TextBox 5">
            <a:extLst>
              <a:ext uri="{FF2B5EF4-FFF2-40B4-BE49-F238E27FC236}">
                <a16:creationId xmlns:a16="http://schemas.microsoft.com/office/drawing/2014/main" id="{5A02CBAE-3F2C-4469-8741-0B0C80CF643E}"/>
              </a:ext>
            </a:extLst>
          </p:cNvPr>
          <p:cNvSpPr txBox="1"/>
          <p:nvPr/>
        </p:nvSpPr>
        <p:spPr>
          <a:xfrm>
            <a:off x="257183" y="4360061"/>
            <a:ext cx="3148409" cy="1938992"/>
          </a:xfrm>
          <a:prstGeom prst="rect">
            <a:avLst/>
          </a:prstGeom>
          <a:noFill/>
        </p:spPr>
        <p:txBody>
          <a:bodyPr wrap="square" rtlCol="0">
            <a:spAutoFit/>
          </a:bodyPr>
          <a:lstStyle/>
          <a:p>
            <a:r>
              <a:rPr lang="en-GB" sz="1200" b="1" dirty="0"/>
              <a:t>Inclusion class:</a:t>
            </a:r>
          </a:p>
          <a:p>
            <a:r>
              <a:rPr lang="en-GB" sz="1200" dirty="0"/>
              <a:t>For some of our children with SEND, a more bespoke curriculum is needed in a smaller class setting.  Our </a:t>
            </a:r>
            <a:r>
              <a:rPr lang="en-GB" sz="1200" dirty="0" err="1"/>
              <a:t>SENDco</a:t>
            </a:r>
            <a:r>
              <a:rPr lang="en-GB" sz="1200" dirty="0"/>
              <a:t> leads a SEND class that teaches children who are finding mainstream lessons challenging.  This classroom is a very successful pathway that allows children with high levels of SEND to become independent and successful in their learning until they are ready to join a mainstream class.  </a:t>
            </a:r>
          </a:p>
        </p:txBody>
      </p:sp>
      <p:sp>
        <p:nvSpPr>
          <p:cNvPr id="7" name="TextBox 6">
            <a:extLst>
              <a:ext uri="{FF2B5EF4-FFF2-40B4-BE49-F238E27FC236}">
                <a16:creationId xmlns:a16="http://schemas.microsoft.com/office/drawing/2014/main" id="{3BFE7F00-5950-436C-A2AD-43DAA1D9E8FF}"/>
              </a:ext>
            </a:extLst>
          </p:cNvPr>
          <p:cNvSpPr txBox="1"/>
          <p:nvPr/>
        </p:nvSpPr>
        <p:spPr>
          <a:xfrm>
            <a:off x="5924153" y="1655511"/>
            <a:ext cx="3300810" cy="3046988"/>
          </a:xfrm>
          <a:prstGeom prst="rect">
            <a:avLst/>
          </a:prstGeom>
          <a:noFill/>
        </p:spPr>
        <p:txBody>
          <a:bodyPr wrap="square" rtlCol="0">
            <a:spAutoFit/>
          </a:bodyPr>
          <a:lstStyle/>
          <a:p>
            <a:r>
              <a:rPr lang="en-GB" sz="1600" b="1" dirty="0"/>
              <a:t>Working individually with children</a:t>
            </a:r>
          </a:p>
          <a:p>
            <a:r>
              <a:rPr lang="en-GB" sz="1200" dirty="0"/>
              <a:t>We aim to ensure that the needs of all children are met and that children have access to all necessary resources to enable them to reach their full potential and overcome all learning and development challenges. </a:t>
            </a:r>
          </a:p>
          <a:p>
            <a:endParaRPr lang="en-GB" sz="1200" dirty="0"/>
          </a:p>
          <a:p>
            <a:r>
              <a:rPr lang="en-GB" sz="1200" dirty="0"/>
              <a:t>Most importantly, our dedicated cad caring staff value all students regardless of their ability. The code of practise for children with SEND is firmly in place with active Governor involvement and parental support. A SEND policy document explaining this in more detail is available on the school website. </a:t>
            </a:r>
          </a:p>
          <a:p>
            <a:endParaRPr lang="en-GB" sz="800" dirty="0"/>
          </a:p>
          <a:p>
            <a:r>
              <a:rPr lang="en-GB" sz="1200" dirty="0"/>
              <a:t> </a:t>
            </a:r>
          </a:p>
        </p:txBody>
      </p:sp>
      <p:sp>
        <p:nvSpPr>
          <p:cNvPr id="8" name="Title 3">
            <a:extLst>
              <a:ext uri="{FF2B5EF4-FFF2-40B4-BE49-F238E27FC236}">
                <a16:creationId xmlns:a16="http://schemas.microsoft.com/office/drawing/2014/main" id="{76170BA1-81D8-426F-9753-A769BDDD874C}"/>
              </a:ext>
            </a:extLst>
          </p:cNvPr>
          <p:cNvSpPr txBox="1">
            <a:spLocks/>
          </p:cNvSpPr>
          <p:nvPr/>
        </p:nvSpPr>
        <p:spPr>
          <a:xfrm>
            <a:off x="681037" y="470751"/>
            <a:ext cx="8543925" cy="6463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t>Inclusion: </a:t>
            </a:r>
            <a:r>
              <a:rPr lang="en-US" sz="4000" dirty="0"/>
              <a:t>a curriculum for all</a:t>
            </a:r>
            <a:endParaRPr lang="en-GB" sz="4000" dirty="0"/>
          </a:p>
        </p:txBody>
      </p:sp>
      <p:sp>
        <p:nvSpPr>
          <p:cNvPr id="9" name="TextBox 8">
            <a:extLst>
              <a:ext uri="{FF2B5EF4-FFF2-40B4-BE49-F238E27FC236}">
                <a16:creationId xmlns:a16="http://schemas.microsoft.com/office/drawing/2014/main" id="{665B5F63-353D-4981-B3AA-C574645EADB3}"/>
              </a:ext>
            </a:extLst>
          </p:cNvPr>
          <p:cNvSpPr txBox="1"/>
          <p:nvPr/>
        </p:nvSpPr>
        <p:spPr>
          <a:xfrm>
            <a:off x="5924153" y="4448257"/>
            <a:ext cx="3148409" cy="1938992"/>
          </a:xfrm>
          <a:prstGeom prst="rect">
            <a:avLst/>
          </a:prstGeom>
          <a:noFill/>
        </p:spPr>
        <p:txBody>
          <a:bodyPr wrap="square" rtlCol="0">
            <a:spAutoFit/>
          </a:bodyPr>
          <a:lstStyle/>
          <a:p>
            <a:r>
              <a:rPr lang="en-US" sz="1200" b="1" dirty="0"/>
              <a:t>Special Educational Needs and Disabilities (SEND)</a:t>
            </a:r>
          </a:p>
          <a:p>
            <a:r>
              <a:rPr lang="en-US" sz="1200" dirty="0"/>
              <a:t>Children with SEND will receive specific help from their class teachers, teaching assistants and the </a:t>
            </a:r>
            <a:r>
              <a:rPr lang="en-US" sz="1200" dirty="0" err="1"/>
              <a:t>SENDco</a:t>
            </a:r>
            <a:r>
              <a:rPr lang="en-US" sz="1200" dirty="0"/>
              <a:t>.  Where necessary, the school and parents will consult with and seek advice from various outside agencies.  We review and access the progress of children with additional needs and put appropriate interventions and educational plans in place.</a:t>
            </a:r>
            <a:endParaRPr lang="en-GB" sz="1200" dirty="0"/>
          </a:p>
        </p:txBody>
      </p:sp>
    </p:spTree>
    <p:extLst>
      <p:ext uri="{BB962C8B-B14F-4D97-AF65-F5344CB8AC3E}">
        <p14:creationId xmlns:p14="http://schemas.microsoft.com/office/powerpoint/2010/main" val="4147590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ED6572-A14A-4551-B87A-5DF2841E344C}"/>
              </a:ext>
            </a:extLst>
          </p:cNvPr>
          <p:cNvSpPr txBox="1"/>
          <p:nvPr/>
        </p:nvSpPr>
        <p:spPr>
          <a:xfrm>
            <a:off x="555532" y="1946538"/>
            <a:ext cx="2861741" cy="2462213"/>
          </a:xfrm>
          <a:prstGeom prst="rect">
            <a:avLst/>
          </a:prstGeom>
          <a:noFill/>
        </p:spPr>
        <p:txBody>
          <a:bodyPr wrap="square" rtlCol="0">
            <a:spAutoFit/>
          </a:bodyPr>
          <a:lstStyle/>
          <a:p>
            <a:r>
              <a:rPr lang="en-GB" b="1" dirty="0"/>
              <a:t>Admissions Arrangements</a:t>
            </a:r>
          </a:p>
          <a:p>
            <a:r>
              <a:rPr lang="en-GB" sz="1600" b="1" dirty="0"/>
              <a:t>Nursery admissions</a:t>
            </a:r>
          </a:p>
          <a:p>
            <a:r>
              <a:rPr lang="en-GB" sz="1200" dirty="0"/>
              <a:t>The school takes children from the age of three. Parents can register their interest in a nursery place with the school  by completing an application form when their child is two years old. To register your child for a nursery place, please visit the school reception and bring along a copy of their birth certificate. Please note that admission to the nursery does not guarantee a reception place.</a:t>
            </a:r>
          </a:p>
        </p:txBody>
      </p:sp>
      <p:sp>
        <p:nvSpPr>
          <p:cNvPr id="2" name="TextBox 1">
            <a:extLst>
              <a:ext uri="{FF2B5EF4-FFF2-40B4-BE49-F238E27FC236}">
                <a16:creationId xmlns:a16="http://schemas.microsoft.com/office/drawing/2014/main" id="{361EA6F5-1670-426E-BDB8-FE8AE58984B0}"/>
              </a:ext>
            </a:extLst>
          </p:cNvPr>
          <p:cNvSpPr txBox="1"/>
          <p:nvPr/>
        </p:nvSpPr>
        <p:spPr>
          <a:xfrm>
            <a:off x="555532" y="4652336"/>
            <a:ext cx="2421466" cy="1815882"/>
          </a:xfrm>
          <a:prstGeom prst="rect">
            <a:avLst/>
          </a:prstGeom>
          <a:noFill/>
        </p:spPr>
        <p:txBody>
          <a:bodyPr wrap="square" rtlCol="0">
            <a:spAutoFit/>
          </a:bodyPr>
          <a:lstStyle/>
          <a:p>
            <a:pPr algn="l"/>
            <a:r>
              <a:rPr lang="en-GB" sz="1600" b="1" dirty="0"/>
              <a:t>Reception admissions</a:t>
            </a:r>
          </a:p>
          <a:p>
            <a:pPr algn="l"/>
            <a:r>
              <a:rPr lang="en-GB" sz="1200" dirty="0"/>
              <a:t>An application for a place in Reception must be made online with the local Authority. </a:t>
            </a:r>
            <a:r>
              <a:rPr lang="en-GB" sz="1200" dirty="0">
                <a:hlinkClick r:id="rId2"/>
              </a:rPr>
              <a:t>www.gov.uk/schools-admissions</a:t>
            </a:r>
            <a:r>
              <a:rPr lang="en-GB" sz="1200" dirty="0"/>
              <a:t>  When you apply for a place online, you will receive a confirmation email to reassure you your application has been received. </a:t>
            </a:r>
          </a:p>
        </p:txBody>
      </p:sp>
      <p:sp>
        <p:nvSpPr>
          <p:cNvPr id="4" name="TextBox 3">
            <a:extLst>
              <a:ext uri="{FF2B5EF4-FFF2-40B4-BE49-F238E27FC236}">
                <a16:creationId xmlns:a16="http://schemas.microsoft.com/office/drawing/2014/main" id="{9AEF1985-3E0D-4A28-AD44-70BC99036F85}"/>
              </a:ext>
            </a:extLst>
          </p:cNvPr>
          <p:cNvSpPr txBox="1"/>
          <p:nvPr/>
        </p:nvSpPr>
        <p:spPr>
          <a:xfrm>
            <a:off x="3302991" y="4652336"/>
            <a:ext cx="2709334" cy="2000548"/>
          </a:xfrm>
          <a:prstGeom prst="rect">
            <a:avLst/>
          </a:prstGeom>
          <a:noFill/>
        </p:spPr>
        <p:txBody>
          <a:bodyPr wrap="square" rtlCol="0">
            <a:spAutoFit/>
          </a:bodyPr>
          <a:lstStyle/>
          <a:p>
            <a:pPr algn="l"/>
            <a:r>
              <a:rPr lang="en-GB" sz="1600" b="1" dirty="0"/>
              <a:t>In-year admissions</a:t>
            </a:r>
          </a:p>
          <a:p>
            <a:r>
              <a:rPr lang="en-GB" sz="1200" dirty="0"/>
              <a:t>Sometimes children must transfer to North Park from other schools within other year groups. In these cases Durham admissions team would still need to be contacted to receive an admission form. Durham County Council’s Admissions Service will then be responsible for processing.</a:t>
            </a:r>
          </a:p>
          <a:p>
            <a:pPr algn="l"/>
            <a:endParaRPr lang="en-GB" sz="1200" dirty="0"/>
          </a:p>
        </p:txBody>
      </p:sp>
      <p:sp>
        <p:nvSpPr>
          <p:cNvPr id="7" name="TextBox 6">
            <a:extLst>
              <a:ext uri="{FF2B5EF4-FFF2-40B4-BE49-F238E27FC236}">
                <a16:creationId xmlns:a16="http://schemas.microsoft.com/office/drawing/2014/main" id="{8E8DC849-F380-40BB-A311-F330064E763C}"/>
              </a:ext>
            </a:extLst>
          </p:cNvPr>
          <p:cNvSpPr txBox="1"/>
          <p:nvPr/>
        </p:nvSpPr>
        <p:spPr>
          <a:xfrm>
            <a:off x="7198182" y="3146867"/>
            <a:ext cx="2286000" cy="2185214"/>
          </a:xfrm>
          <a:prstGeom prst="rect">
            <a:avLst/>
          </a:prstGeom>
          <a:noFill/>
        </p:spPr>
        <p:txBody>
          <a:bodyPr wrap="square" rtlCol="0">
            <a:spAutoFit/>
          </a:bodyPr>
          <a:lstStyle/>
          <a:p>
            <a:pPr algn="l"/>
            <a:r>
              <a:rPr lang="en-GB" sz="2000" b="1" dirty="0"/>
              <a:t>Getting involved</a:t>
            </a:r>
          </a:p>
          <a:p>
            <a:pPr algn="l"/>
            <a:r>
              <a:rPr lang="en-GB" sz="1600" b="1" dirty="0"/>
              <a:t>Voluntary helpers</a:t>
            </a:r>
          </a:p>
          <a:p>
            <a:pPr algn="l"/>
            <a:r>
              <a:rPr lang="en-GB" sz="1200" dirty="0"/>
              <a:t>We always welcome volunteers from our school and the wider community to help with activities such as school visits, or supporting children in classes.</a:t>
            </a:r>
          </a:p>
          <a:p>
            <a:pPr algn="l"/>
            <a:r>
              <a:rPr lang="en-GB" sz="1200" dirty="0"/>
              <a:t>If you are interested in volunteering at the school, please contact the school office. </a:t>
            </a:r>
          </a:p>
        </p:txBody>
      </p:sp>
      <p:sp>
        <p:nvSpPr>
          <p:cNvPr id="8" name="TextBox 7">
            <a:extLst>
              <a:ext uri="{FF2B5EF4-FFF2-40B4-BE49-F238E27FC236}">
                <a16:creationId xmlns:a16="http://schemas.microsoft.com/office/drawing/2014/main" id="{9F742275-9898-4546-B708-C325CEFA9229}"/>
              </a:ext>
            </a:extLst>
          </p:cNvPr>
          <p:cNvSpPr txBox="1"/>
          <p:nvPr/>
        </p:nvSpPr>
        <p:spPr>
          <a:xfrm>
            <a:off x="4995065" y="778857"/>
            <a:ext cx="4469685" cy="1938992"/>
          </a:xfrm>
          <a:prstGeom prst="rect">
            <a:avLst/>
          </a:prstGeom>
          <a:noFill/>
        </p:spPr>
        <p:txBody>
          <a:bodyPr wrap="square" rtlCol="0">
            <a:spAutoFit/>
          </a:bodyPr>
          <a:lstStyle/>
          <a:p>
            <a:pPr algn="l"/>
            <a:r>
              <a:rPr lang="en-GB" sz="1600" b="1" dirty="0"/>
              <a:t>Governorship</a:t>
            </a:r>
            <a:r>
              <a:rPr lang="en-GB" sz="2400" dirty="0"/>
              <a:t> </a:t>
            </a:r>
          </a:p>
          <a:p>
            <a:pPr algn="l"/>
            <a:r>
              <a:rPr lang="en-GB" sz="1200" dirty="0"/>
              <a:t>The governing board at North Park Primary is made up of parents, school staff, members of the local community who want to make positive contribution to children’s education. They use their diverse knowledge and experience to help the headteacher make the right decisions for the school and oversee the strategic directions and performance of the school and ensure accountability. When a parent governor position becomes available, we will notify you and allow you to apply. </a:t>
            </a:r>
          </a:p>
        </p:txBody>
      </p:sp>
      <p:sp>
        <p:nvSpPr>
          <p:cNvPr id="9" name="Title 3">
            <a:extLst>
              <a:ext uri="{FF2B5EF4-FFF2-40B4-BE49-F238E27FC236}">
                <a16:creationId xmlns:a16="http://schemas.microsoft.com/office/drawing/2014/main" id="{1325CFF1-B129-4889-B6A1-600AFD2EB998}"/>
              </a:ext>
            </a:extLst>
          </p:cNvPr>
          <p:cNvSpPr txBox="1">
            <a:spLocks/>
          </p:cNvSpPr>
          <p:nvPr/>
        </p:nvSpPr>
        <p:spPr>
          <a:xfrm>
            <a:off x="555532" y="141015"/>
            <a:ext cx="8543925" cy="646331"/>
          </a:xfrm>
          <a:prstGeom prst="rect">
            <a:avLst/>
          </a:prstGeom>
          <a:noFill/>
        </p:spPr>
        <p:txBody>
          <a:bodyPr vert="horz" wrap="square" lIns="91440" tIns="45720" rIns="91440" bIns="4572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b="1" dirty="0"/>
              <a:t>Admissions and getting involved</a:t>
            </a:r>
            <a:endParaRPr lang="en-GB" sz="4000" dirty="0"/>
          </a:p>
        </p:txBody>
      </p:sp>
    </p:spTree>
    <p:extLst>
      <p:ext uri="{BB962C8B-B14F-4D97-AF65-F5344CB8AC3E}">
        <p14:creationId xmlns:p14="http://schemas.microsoft.com/office/powerpoint/2010/main" val="32620107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bg2">
            <a:lumMod val="90000"/>
          </a:schemeClr>
        </a:solidFill>
      </a:spPr>
      <a:bodyPr wrap="square" rtlCol="0">
        <a:spAutoFit/>
      </a:bodyPr>
      <a:lstStyle>
        <a:defPPr algn="l">
          <a:defRPr sz="1200"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AE603FC08D854090DC0F28EB26D861" ma:contentTypeVersion="17" ma:contentTypeDescription="Create a new document." ma:contentTypeScope="" ma:versionID="185e0dec1354764255a2b0bda410ca44">
  <xsd:schema xmlns:xsd="http://www.w3.org/2001/XMLSchema" xmlns:xs="http://www.w3.org/2001/XMLSchema" xmlns:p="http://schemas.microsoft.com/office/2006/metadata/properties" xmlns:ns3="fc19fc80-7fd7-4c1e-a71d-0ef152982e90" xmlns:ns4="8dc9825e-f41f-4cb9-b43e-61635d03c481" targetNamespace="http://schemas.microsoft.com/office/2006/metadata/properties" ma:root="true" ma:fieldsID="939ed3e85737f9252a38d2baa0f995f6" ns3:_="" ns4:_="">
    <xsd:import namespace="fc19fc80-7fd7-4c1e-a71d-0ef152982e90"/>
    <xsd:import namespace="8dc9825e-f41f-4cb9-b43e-61635d03c481"/>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AutoTags" minOccurs="0"/>
                <xsd:element ref="ns3:MediaLengthInSeconds" minOccurs="0"/>
                <xsd:element ref="ns3:MediaServiceGenerationTime" minOccurs="0"/>
                <xsd:element ref="ns3:MediaServiceEventHashCode" minOccurs="0"/>
                <xsd:element ref="ns3:MediaServiceDateTaken" minOccurs="0"/>
                <xsd:element ref="ns3:MediaServiceLocation" minOccurs="0"/>
                <xsd:element ref="ns3:MediaServiceOCR" minOccurs="0"/>
                <xsd:element ref="ns3:_activity" minOccurs="0"/>
                <xsd:element ref="ns4:SharedWithUsers" minOccurs="0"/>
                <xsd:element ref="ns4:SharedWithDetails" minOccurs="0"/>
                <xsd:element ref="ns4:SharingHintHash" minOccurs="0"/>
                <xsd:element ref="ns3:MediaServiceSystemTag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19fc80-7fd7-4c1e-a71d-0ef152982e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_activity" ma:index="18" nillable="true" ma:displayName="_activity" ma:hidden="true" ma:internalName="_activity">
      <xsd:simpleType>
        <xsd:restriction base="dms:Note"/>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dc9825e-f41f-4cb9-b43e-61635d03c481"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fc19fc80-7fd7-4c1e-a71d-0ef152982e90" xsi:nil="true"/>
  </documentManagement>
</p:properties>
</file>

<file path=customXml/itemProps1.xml><?xml version="1.0" encoding="utf-8"?>
<ds:datastoreItem xmlns:ds="http://schemas.openxmlformats.org/officeDocument/2006/customXml" ds:itemID="{750DCD01-B75A-4A83-86F0-EE2291E3AB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19fc80-7fd7-4c1e-a71d-0ef152982e90"/>
    <ds:schemaRef ds:uri="8dc9825e-f41f-4cb9-b43e-61635d03c4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BE0B193-296F-4B5C-819E-1FCD6414535E}">
  <ds:schemaRefs>
    <ds:schemaRef ds:uri="http://schemas.microsoft.com/sharepoint/v3/contenttype/forms"/>
  </ds:schemaRefs>
</ds:datastoreItem>
</file>

<file path=customXml/itemProps3.xml><?xml version="1.0" encoding="utf-8"?>
<ds:datastoreItem xmlns:ds="http://schemas.openxmlformats.org/officeDocument/2006/customXml" ds:itemID="{3D2D3040-C2EE-41DB-ABA8-7B6CAAD4168A}">
  <ds:schemaRefs>
    <ds:schemaRef ds:uri="http://www.w3.org/XML/1998/namespace"/>
    <ds:schemaRef ds:uri="http://schemas.openxmlformats.org/package/2006/metadata/core-properties"/>
    <ds:schemaRef ds:uri="8dc9825e-f41f-4cb9-b43e-61635d03c481"/>
    <ds:schemaRef ds:uri="fc19fc80-7fd7-4c1e-a71d-0ef152982e90"/>
    <ds:schemaRef ds:uri="http://purl.org/dc/elements/1.1/"/>
    <ds:schemaRef ds:uri="http://purl.org/dc/terms/"/>
    <ds:schemaRef ds:uri="http://schemas.microsoft.com/office/2006/documentManagement/types"/>
    <ds:schemaRef ds:uri="http://schemas.microsoft.com/office/2006/metadata/properties"/>
    <ds:schemaRef ds:uri="http://purl.org/dc/dcmityp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4790</TotalTime>
  <Words>2323</Words>
  <Application>Microsoft Office PowerPoint</Application>
  <PresentationFormat>A4 Paper (210x297 mm)</PresentationFormat>
  <Paragraphs>162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Our school day: Settling in</vt:lpstr>
      <vt:lpstr>An inspiring and ambitious curriculum: creating a love of learning</vt:lpstr>
      <vt:lpstr>Enrichment: Visits, visitors, sports and clubs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 Monk [ North Park Primary School ]</dc:creator>
  <cp:lastModifiedBy>E.Roffe [ North Park Primary School ]</cp:lastModifiedBy>
  <cp:revision>23</cp:revision>
  <dcterms:created xsi:type="dcterms:W3CDTF">2024-06-16T17:09:58Z</dcterms:created>
  <dcterms:modified xsi:type="dcterms:W3CDTF">2025-10-28T15:39:02Z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0x0101006FAE603FC08D854090DC0F28EB26D861</vt:lpwstr>
  </property>
</Properties>
</file>